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2.xml" ContentType="application/vnd.openxmlformats-officedocument.presentationml.slideLayout+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649" r:id="rId2"/>
    <p:sldId id="893" r:id="rId3"/>
    <p:sldId id="895" r:id="rId4"/>
    <p:sldId id="647" r:id="rId5"/>
    <p:sldId id="648" r:id="rId6"/>
    <p:sldId id="864" r:id="rId7"/>
    <p:sldId id="865" r:id="rId8"/>
    <p:sldId id="653" r:id="rId9"/>
    <p:sldId id="866" r:id="rId10"/>
    <p:sldId id="867" r:id="rId11"/>
    <p:sldId id="868" r:id="rId12"/>
    <p:sldId id="658" r:id="rId13"/>
    <p:sldId id="869" r:id="rId14"/>
    <p:sldId id="657" r:id="rId15"/>
    <p:sldId id="651" r:id="rId16"/>
    <p:sldId id="654" r:id="rId17"/>
    <p:sldId id="841" r:id="rId18"/>
    <p:sldId id="848" r:id="rId19"/>
    <p:sldId id="849" r:id="rId20"/>
    <p:sldId id="894" r:id="rId21"/>
    <p:sldId id="852" r:id="rId22"/>
    <p:sldId id="461" r:id="rId23"/>
    <p:sldId id="898" r:id="rId24"/>
    <p:sldId id="872" r:id="rId25"/>
    <p:sldId id="873" r:id="rId26"/>
    <p:sldId id="652" r:id="rId27"/>
    <p:sldId id="680" r:id="rId28"/>
    <p:sldId id="679" r:id="rId29"/>
    <p:sldId id="672" r:id="rId30"/>
    <p:sldId id="673" r:id="rId31"/>
    <p:sldId id="881" r:id="rId32"/>
    <p:sldId id="676" r:id="rId33"/>
    <p:sldId id="677" r:id="rId34"/>
    <p:sldId id="678" r:id="rId35"/>
    <p:sldId id="661" r:id="rId36"/>
    <p:sldId id="901" r:id="rId37"/>
    <p:sldId id="880" r:id="rId38"/>
    <p:sldId id="847" r:id="rId39"/>
    <p:sldId id="902" r:id="rId40"/>
    <p:sldId id="875" r:id="rId41"/>
    <p:sldId id="876" r:id="rId42"/>
    <p:sldId id="877" r:id="rId43"/>
    <p:sldId id="878" r:id="rId44"/>
    <p:sldId id="879" r:id="rId45"/>
    <p:sldId id="809" r:id="rId46"/>
    <p:sldId id="660" r:id="rId47"/>
    <p:sldId id="804" r:id="rId48"/>
    <p:sldId id="892" r:id="rId49"/>
    <p:sldId id="811" r:id="rId50"/>
    <p:sldId id="812" r:id="rId51"/>
    <p:sldId id="797" r:id="rId52"/>
    <p:sldId id="737" r:id="rId53"/>
    <p:sldId id="738" r:id="rId54"/>
    <p:sldId id="799" r:id="rId55"/>
    <p:sldId id="904" r:id="rId56"/>
    <p:sldId id="267" r:id="rId57"/>
    <p:sldId id="742" r:id="rId58"/>
    <p:sldId id="916" r:id="rId59"/>
    <p:sldId id="917" r:id="rId60"/>
    <p:sldId id="906" r:id="rId61"/>
    <p:sldId id="897" r:id="rId62"/>
    <p:sldId id="907" r:id="rId63"/>
    <p:sldId id="910" r:id="rId64"/>
    <p:sldId id="908" r:id="rId65"/>
    <p:sldId id="911" r:id="rId66"/>
    <p:sldId id="909" r:id="rId67"/>
    <p:sldId id="913" r:id="rId68"/>
    <p:sldId id="912" r:id="rId69"/>
    <p:sldId id="914" r:id="rId70"/>
    <p:sldId id="905" r:id="rId71"/>
    <p:sldId id="871" r:id="rId7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74844" autoAdjust="0"/>
  </p:normalViewPr>
  <p:slideViewPr>
    <p:cSldViewPr snapToGrid="0">
      <p:cViewPr varScale="1">
        <p:scale>
          <a:sx n="77" d="100"/>
          <a:sy n="77" d="100"/>
        </p:scale>
        <p:origin x="16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53C5A-D14B-485B-B0BF-BD3B8922E1A4}" type="datetimeFigureOut">
              <a:rPr lang="fr-FR" smtClean="0"/>
              <a:t>09/02/2024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3B918-CDF1-484E-8DA6-7F53233E636A}" type="slidenum">
              <a:rPr lang="fr-FR" smtClean="0"/>
              <a:t>‹N°›</a:t>
            </a:fld>
            <a:endParaRPr lang="fr-FR"/>
          </a:p>
        </p:txBody>
      </p:sp>
    </p:spTree>
    <p:extLst>
      <p:ext uri="{BB962C8B-B14F-4D97-AF65-F5344CB8AC3E}">
        <p14:creationId xmlns:p14="http://schemas.microsoft.com/office/powerpoint/2010/main" val="1030136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Norme" TargetMode="External"/><Relationship Id="rId7" Type="http://schemas.openxmlformats.org/officeDocument/2006/relationships/hyperlink" Target="https://fr.wikipedia.org/wiki/Profan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fr.wikipedia.org/wiki/Sacr%C3%A9" TargetMode="External"/><Relationship Id="rId5" Type="http://schemas.openxmlformats.org/officeDocument/2006/relationships/hyperlink" Target="https://fr.wikipedia.org/wiki/Ethos_de_la_science#cite_note-1" TargetMode="External"/><Relationship Id="rId4" Type="http://schemas.openxmlformats.org/officeDocument/2006/relationships/hyperlink" Target="https://fr.wikipedia.org/wiki/Comit%C3%A9_de_lectu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a:ea typeface="Calibri"/>
                <a:cs typeface="Calibri"/>
                <a:sym typeface="Calibri"/>
              </a:rPr>
              <a:t>7</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792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Wikipédia :</a:t>
            </a:r>
          </a:p>
          <a:p>
            <a:pPr algn="l"/>
            <a:r>
              <a:rPr lang="fr-FR" b="0" i="0" dirty="0">
                <a:solidFill>
                  <a:srgbClr val="202122"/>
                </a:solidFill>
                <a:effectLst/>
                <a:latin typeface="Arial" panose="020B0604020202020204" pitchFamily="34" charset="0"/>
              </a:rPr>
              <a:t>Merton identifie un ensemble de quatre </a:t>
            </a:r>
            <a:r>
              <a:rPr lang="fr-FR" b="0" i="0" u="none" strike="noStrike" dirty="0">
                <a:solidFill>
                  <a:srgbClr val="0645AD"/>
                </a:solidFill>
                <a:effectLst/>
                <a:latin typeface="Arial" panose="020B0604020202020204" pitchFamily="34" charset="0"/>
                <a:hlinkClick r:id="rId3" tooltip="Norme"/>
              </a:rPr>
              <a:t>normes</a:t>
            </a:r>
            <a:r>
              <a:rPr lang="fr-FR" b="0" i="0" dirty="0">
                <a:solidFill>
                  <a:srgbClr val="202122"/>
                </a:solidFill>
                <a:effectLst/>
                <a:latin typeface="Arial" panose="020B0604020202020204" pitchFamily="34" charset="0"/>
              </a:rPr>
              <a:t> qui constituent l'éthos de la science :</a:t>
            </a:r>
          </a:p>
          <a:p>
            <a:pPr algn="l">
              <a:buFont typeface="+mj-lt"/>
              <a:buAutoNum type="arabicPeriod"/>
            </a:pPr>
            <a:r>
              <a:rPr lang="fr-FR" b="0" i="0" dirty="0">
                <a:solidFill>
                  <a:srgbClr val="202122"/>
                </a:solidFill>
                <a:effectLst/>
                <a:latin typeface="Arial" panose="020B0604020202020204" pitchFamily="34" charset="0"/>
              </a:rPr>
              <a:t>L'universalisme, qui est une injonction méthodologique visant les considérations qui peuvent être retenues lors de la formulation d'un jugement. L'acceptation ou le rejet d'une proposition scientifique ne doit pas dépendre des attributs sociaux ou personnels de l'énonciateur. Le respect de cette norme, comme pour les suivantes, n'est pas tributaire d'une quelconque bonne volonté des scientifiques. Elle est inscrite au cœur du système de contrôle de la production de connaissance. Ainsi, dans un </a:t>
            </a:r>
            <a:r>
              <a:rPr lang="fr-FR" b="0" i="0" u="none" strike="noStrike" dirty="0">
                <a:solidFill>
                  <a:srgbClr val="0645AD"/>
                </a:solidFill>
                <a:effectLst/>
                <a:latin typeface="Arial" panose="020B0604020202020204" pitchFamily="34" charset="0"/>
                <a:hlinkClick r:id="rId4" tooltip="Comité de lecture"/>
              </a:rPr>
              <a:t>comité de lecture</a:t>
            </a:r>
            <a:r>
              <a:rPr lang="fr-FR" b="0" i="0" dirty="0">
                <a:solidFill>
                  <a:srgbClr val="202122"/>
                </a:solidFill>
                <a:effectLst/>
                <a:latin typeface="Arial" panose="020B0604020202020204" pitchFamily="34" charset="0"/>
              </a:rPr>
              <a:t>, les noms des personnes choisies pour évaluer un texte soumis à publication sont tenus secrets.</a:t>
            </a:r>
          </a:p>
          <a:p>
            <a:pPr algn="l">
              <a:buFont typeface="+mj-lt"/>
              <a:buAutoNum type="arabicPeriod"/>
            </a:pPr>
            <a:r>
              <a:rPr lang="fr-FR" b="0" i="0" dirty="0">
                <a:solidFill>
                  <a:srgbClr val="202122"/>
                </a:solidFill>
                <a:effectLst/>
                <a:latin typeface="Arial" panose="020B0604020202020204" pitchFamily="34" charset="0"/>
              </a:rPr>
              <a:t>Le communisme, encore appelé « communalisme » pour éviter les confusions, dérive de la reconnaissance par Merton du caractère de « bien public » des connaissances scientifiques. L'examen des propositions émises par les scientifiques étant un processus collectif, il ne doit pas être fait obstacle à leur libre circulation au sein de la communauté. En conséquence, l'appropriation privée doit être réduite au minimum.</a:t>
            </a:r>
          </a:p>
          <a:p>
            <a:pPr algn="l">
              <a:buFont typeface="+mj-lt"/>
              <a:buAutoNum type="arabicPeriod"/>
            </a:pPr>
            <a:r>
              <a:rPr lang="fr-FR" b="0" i="0" dirty="0">
                <a:solidFill>
                  <a:srgbClr val="202122"/>
                </a:solidFill>
                <a:effectLst/>
                <a:latin typeface="Arial" panose="020B0604020202020204" pitchFamily="34" charset="0"/>
              </a:rPr>
              <a:t>Le désintéressement, comme le souligne Merton, n'est certainement pas la traduction de qualités morales propres aux chercheurs (altruisme, honnêteté, etc.), mais la marque d'un système de contrôle récompensant les résultats scientifiquement valides. Le scientifique, même (et surtout ?) le plus mercantile, n'a aucun intérêt à faire circuler un résultat douteux. Ce qui selon Merton explique « la quasi-absence de fraudes dans les annales de la science »</a:t>
            </a:r>
            <a:r>
              <a:rPr lang="fr-FR" b="0" i="0" u="none" strike="noStrike" baseline="30000" dirty="0">
                <a:solidFill>
                  <a:srgbClr val="0645AD"/>
                </a:solidFill>
                <a:effectLst/>
                <a:latin typeface="Arial" panose="020B0604020202020204" pitchFamily="34" charset="0"/>
                <a:hlinkClick r:id="rId5"/>
              </a:rPr>
              <a:t>1</a:t>
            </a:r>
            <a:r>
              <a:rPr lang="fr-FR" b="0" i="0" dirty="0">
                <a:solidFill>
                  <a:srgbClr val="202122"/>
                </a:solidFill>
                <a:effectLst/>
                <a:latin typeface="Arial" panose="020B0604020202020204" pitchFamily="34" charset="0"/>
              </a:rPr>
              <a:t>. Cette troisième norme sera au cœur des plus vives critiques adressées à Merton.</a:t>
            </a:r>
          </a:p>
          <a:p>
            <a:pPr algn="l">
              <a:buFont typeface="+mj-lt"/>
              <a:buAutoNum type="arabicPeriod"/>
            </a:pPr>
            <a:r>
              <a:rPr lang="fr-FR" b="0" i="0" dirty="0">
                <a:solidFill>
                  <a:srgbClr val="202122"/>
                </a:solidFill>
                <a:effectLst/>
                <a:latin typeface="Arial" panose="020B0604020202020204" pitchFamily="34" charset="0"/>
              </a:rPr>
              <a:t>Le scepticisme organisé : les résultats sont soumis à un examen critique avant d'être acceptés et peuvent toujours être remis en cause. Cette norme n'est pas une forme de défiance instinctive du chercheur vis-à-vis des dogmes ou des actes de foi, mais bien plutôt l'institutionnalisation de la remise en question systématique des résultats des chercheurs, au travers de dispositifs tels que les revues à comité de lecture, qui conditionnent la publication d'un article à sa relecture critique par les pairs de l'auteur. C'est aussi une règle méthodologique qui consiste à ne pas respecter les clivages entre le </a:t>
            </a:r>
            <a:r>
              <a:rPr lang="fr-FR" b="0" i="0" u="none" strike="noStrike" dirty="0">
                <a:solidFill>
                  <a:srgbClr val="0645AD"/>
                </a:solidFill>
                <a:effectLst/>
                <a:latin typeface="Arial" panose="020B0604020202020204" pitchFamily="34" charset="0"/>
                <a:hlinkClick r:id="rId6" tooltip="Sacré"/>
              </a:rPr>
              <a:t>sacré</a:t>
            </a:r>
            <a:r>
              <a:rPr lang="fr-FR" b="0" i="0" dirty="0">
                <a:solidFill>
                  <a:srgbClr val="202122"/>
                </a:solidFill>
                <a:effectLst/>
                <a:latin typeface="Arial" panose="020B0604020202020204" pitchFamily="34" charset="0"/>
              </a:rPr>
              <a:t> et le </a:t>
            </a:r>
            <a:r>
              <a:rPr lang="fr-FR" b="0" i="0" u="none" strike="noStrike" dirty="0">
                <a:solidFill>
                  <a:srgbClr val="0645AD"/>
                </a:solidFill>
                <a:effectLst/>
                <a:latin typeface="Arial" panose="020B0604020202020204" pitchFamily="34" charset="0"/>
                <a:hlinkClick r:id="rId7" tooltip="Profane"/>
              </a:rPr>
              <a:t>profane</a:t>
            </a:r>
            <a:r>
              <a:rPr lang="fr-FR" b="0" i="0" dirty="0">
                <a:solidFill>
                  <a:srgbClr val="202122"/>
                </a:solidFill>
                <a:effectLst/>
                <a:latin typeface="Arial" panose="020B0604020202020204" pitchFamily="34" charset="0"/>
              </a:rPr>
              <a:t>, entre ce qui requiert un respect aveugle et ce qui peut être objectivement analysé.</a:t>
            </a:r>
          </a:p>
          <a:p>
            <a:pPr algn="l"/>
            <a:r>
              <a:rPr lang="fr-FR" b="0" i="0" dirty="0">
                <a:solidFill>
                  <a:srgbClr val="202122"/>
                </a:solidFill>
                <a:effectLst/>
                <a:latin typeface="Arial" panose="020B0604020202020204" pitchFamily="34" charset="0"/>
              </a:rPr>
              <a:t>Ces quatre normes, qui sont intériorisées par les scientifiques pendant leur apprentissage et entretenues par leur insertion institutionnelle dans le système, font de la science un système social distinct et relativement autonome, qu'elles stabilisent et régulent en la protégeant d'abus internes et en lui permettant de résister aux influences et intrusions des acteurs politiques et économiques. Elles rendent possible l'exercice d'un libre examen rationnel.</a:t>
            </a:r>
          </a:p>
          <a:p>
            <a:endParaRPr lang="fr-FR" dirty="0"/>
          </a:p>
        </p:txBody>
      </p:sp>
      <p:sp>
        <p:nvSpPr>
          <p:cNvPr id="4" name="Espace réservé du numéro de diapositive 3"/>
          <p:cNvSpPr>
            <a:spLocks noGrp="1"/>
          </p:cNvSpPr>
          <p:nvPr>
            <p:ph type="sldNum" sz="quarter" idx="5"/>
          </p:nvPr>
        </p:nvSpPr>
        <p:spPr/>
        <p:txBody>
          <a:bodyPr/>
          <a:lstStyle/>
          <a:p>
            <a:fld id="{C0C3B918-CDF1-484E-8DA6-7F53233E636A}" type="slidenum">
              <a:rPr lang="fr-FR" smtClean="0"/>
              <a:t>34</a:t>
            </a:fld>
            <a:endParaRPr lang="fr-FR"/>
          </a:p>
        </p:txBody>
      </p:sp>
    </p:spTree>
    <p:extLst>
      <p:ext uri="{BB962C8B-B14F-4D97-AF65-F5344CB8AC3E}">
        <p14:creationId xmlns:p14="http://schemas.microsoft.com/office/powerpoint/2010/main" val="300464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Par </a:t>
            </a:r>
            <a:r>
              <a:rPr lang="en-US" err="1">
                <a:cs typeface="Calibri"/>
              </a:rPr>
              <a:t>exemple</a:t>
            </a:r>
            <a:r>
              <a:rPr lang="en-US">
                <a:cs typeface="Calibri"/>
              </a:rPr>
              <a:t> : "du fait de …, </a:t>
            </a:r>
            <a:r>
              <a:rPr lang="en-US" err="1">
                <a:cs typeface="Calibri"/>
              </a:rPr>
              <a:t>j'ai</a:t>
            </a:r>
            <a:r>
              <a:rPr lang="en-US">
                <a:cs typeface="Calibri"/>
              </a:rPr>
              <a:t> </a:t>
            </a:r>
            <a:r>
              <a:rPr lang="en-US" err="1">
                <a:cs typeface="Calibri"/>
              </a:rPr>
              <a:t>décidé</a:t>
            </a:r>
            <a:r>
              <a:rPr lang="en-US">
                <a:cs typeface="Calibri"/>
              </a:rPr>
              <a:t> de …, dans le but de …"</a:t>
            </a:r>
          </a:p>
          <a:p>
            <a:r>
              <a:rPr lang="en-US">
                <a:cs typeface="Calibri"/>
              </a:rPr>
              <a:t>Antoine DELTOUR (</a:t>
            </a:r>
            <a:r>
              <a:rPr lang="en-US" err="1">
                <a:cs typeface="Calibri"/>
              </a:rPr>
              <a:t>LuxLeaks</a:t>
            </a:r>
            <a:r>
              <a:rPr lang="en-US">
                <a:cs typeface="Calibri"/>
              </a:rPr>
              <a:t>)</a:t>
            </a:r>
          </a:p>
        </p:txBody>
      </p:sp>
      <p:sp>
        <p:nvSpPr>
          <p:cNvPr id="4" name="Espace réservé du numéro de diapositive 3"/>
          <p:cNvSpPr>
            <a:spLocks noGrp="1"/>
          </p:cNvSpPr>
          <p:nvPr>
            <p:ph type="sldNum" sz="quarter" idx="5"/>
          </p:nvPr>
        </p:nvSpPr>
        <p:spPr/>
        <p:txBody>
          <a:bodyPr/>
          <a:lstStyle/>
          <a:p>
            <a:fld id="{C2A9DEC3-20C1-4A4C-80E0-623637F00CFA}" type="slidenum">
              <a:rPr lang="fr-FR"/>
              <a:t>54</a:t>
            </a:fld>
            <a:endParaRPr lang="fr-FR"/>
          </a:p>
        </p:txBody>
      </p:sp>
    </p:spTree>
    <p:extLst>
      <p:ext uri="{BB962C8B-B14F-4D97-AF65-F5344CB8AC3E}">
        <p14:creationId xmlns:p14="http://schemas.microsoft.com/office/powerpoint/2010/main" val="154731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Par </a:t>
            </a:r>
            <a:r>
              <a:rPr lang="en-US" err="1">
                <a:cs typeface="Calibri"/>
              </a:rPr>
              <a:t>exemple</a:t>
            </a:r>
            <a:r>
              <a:rPr lang="en-US">
                <a:cs typeface="Calibri"/>
              </a:rPr>
              <a:t> : "du fait de …, </a:t>
            </a:r>
            <a:r>
              <a:rPr lang="en-US" err="1">
                <a:cs typeface="Calibri"/>
              </a:rPr>
              <a:t>j'ai</a:t>
            </a:r>
            <a:r>
              <a:rPr lang="en-US">
                <a:cs typeface="Calibri"/>
              </a:rPr>
              <a:t> </a:t>
            </a:r>
            <a:r>
              <a:rPr lang="en-US" err="1">
                <a:cs typeface="Calibri"/>
              </a:rPr>
              <a:t>décidé</a:t>
            </a:r>
            <a:r>
              <a:rPr lang="en-US">
                <a:cs typeface="Calibri"/>
              </a:rPr>
              <a:t> de …, dans le but de …"</a:t>
            </a:r>
          </a:p>
          <a:p>
            <a:r>
              <a:rPr lang="en-US">
                <a:cs typeface="Calibri"/>
              </a:rPr>
              <a:t>Antoine DELTOUR (</a:t>
            </a:r>
            <a:r>
              <a:rPr lang="en-US" err="1">
                <a:cs typeface="Calibri"/>
              </a:rPr>
              <a:t>LuxLeaks</a:t>
            </a:r>
            <a:r>
              <a:rPr lang="en-US">
                <a:cs typeface="Calibri"/>
              </a:rPr>
              <a:t>)</a:t>
            </a:r>
          </a:p>
        </p:txBody>
      </p:sp>
      <p:sp>
        <p:nvSpPr>
          <p:cNvPr id="4" name="Espace réservé du numéro de diapositive 3"/>
          <p:cNvSpPr>
            <a:spLocks noGrp="1"/>
          </p:cNvSpPr>
          <p:nvPr>
            <p:ph type="sldNum" sz="quarter" idx="5"/>
          </p:nvPr>
        </p:nvSpPr>
        <p:spPr/>
        <p:txBody>
          <a:bodyPr/>
          <a:lstStyle/>
          <a:p>
            <a:fld id="{C2A9DEC3-20C1-4A4C-80E0-623637F00CFA}" type="slidenum">
              <a:rPr lang="fr-FR"/>
              <a:t>55</a:t>
            </a:fld>
            <a:endParaRPr lang="fr-FR"/>
          </a:p>
        </p:txBody>
      </p:sp>
    </p:spTree>
    <p:extLst>
      <p:ext uri="{BB962C8B-B14F-4D97-AF65-F5344CB8AC3E}">
        <p14:creationId xmlns:p14="http://schemas.microsoft.com/office/powerpoint/2010/main" val="47829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Question de la vente d'armes...</a:t>
            </a:r>
            <a:endParaRPr lang="fr-FR"/>
          </a:p>
          <a:p>
            <a:r>
              <a:rPr lang="en-US">
                <a:cs typeface="Calibri"/>
              </a:rPr>
              <a:t>Question des technologies </a:t>
            </a:r>
            <a:r>
              <a:rPr lang="en-US" err="1">
                <a:cs typeface="Calibri"/>
              </a:rPr>
              <a:t>dont</a:t>
            </a:r>
            <a:r>
              <a:rPr lang="en-US">
                <a:cs typeface="Calibri"/>
              </a:rPr>
              <a:t> </a:t>
            </a:r>
            <a:r>
              <a:rPr lang="en-US" err="1">
                <a:cs typeface="Calibri"/>
              </a:rPr>
              <a:t>l'usage</a:t>
            </a:r>
            <a:r>
              <a:rPr lang="en-US">
                <a:cs typeface="Calibri"/>
              </a:rPr>
              <a:t> </a:t>
            </a:r>
            <a:r>
              <a:rPr lang="en-US" err="1">
                <a:cs typeface="Calibri"/>
              </a:rPr>
              <a:t>peut</a:t>
            </a:r>
            <a:r>
              <a:rPr lang="en-US">
                <a:cs typeface="Calibri"/>
              </a:rPr>
              <a:t> </a:t>
            </a:r>
            <a:r>
              <a:rPr lang="en-US" err="1">
                <a:cs typeface="Calibri"/>
              </a:rPr>
              <a:t>être</a:t>
            </a:r>
            <a:r>
              <a:rPr lang="en-US">
                <a:cs typeface="Calibri"/>
              </a:rPr>
              <a:t> </a:t>
            </a:r>
            <a:r>
              <a:rPr lang="en-US" err="1">
                <a:cs typeface="Calibri"/>
              </a:rPr>
              <a:t>dangereux</a:t>
            </a:r>
            <a:r>
              <a:rPr lang="en-US">
                <a:cs typeface="Calibri"/>
              </a:rPr>
              <a:t>, </a:t>
            </a:r>
            <a:r>
              <a:rPr lang="en-US" err="1">
                <a:cs typeface="Calibri"/>
              </a:rPr>
              <a:t>même</a:t>
            </a:r>
            <a:r>
              <a:rPr lang="en-US">
                <a:cs typeface="Calibri"/>
              </a:rPr>
              <a:t> dans </a:t>
            </a:r>
            <a:r>
              <a:rPr lang="en-US" err="1">
                <a:cs typeface="Calibri"/>
              </a:rPr>
              <a:t>une</a:t>
            </a:r>
            <a:r>
              <a:rPr lang="en-US">
                <a:cs typeface="Calibri"/>
              </a:rPr>
              <a:t> </a:t>
            </a:r>
            <a:r>
              <a:rPr lang="en-US" err="1">
                <a:cs typeface="Calibri"/>
              </a:rPr>
              <a:t>démocratie</a:t>
            </a:r>
            <a:r>
              <a:rPr lang="en-US">
                <a:cs typeface="Calibri"/>
              </a:rPr>
              <a:t>...</a:t>
            </a:r>
            <a:endParaRPr lang="en-US"/>
          </a:p>
          <a:p>
            <a:endParaRPr lang="en-US">
              <a:cs typeface="Calibri"/>
            </a:endParaRPr>
          </a:p>
          <a:p>
            <a:r>
              <a:rPr lang="en-US">
                <a:cs typeface="Calibri"/>
              </a:rPr>
              <a:t>Cambridge Analytica</a:t>
            </a:r>
          </a:p>
          <a:p>
            <a:endParaRPr lang="en-US">
              <a:cs typeface="Calibri"/>
            </a:endParaRPr>
          </a:p>
        </p:txBody>
      </p:sp>
      <p:sp>
        <p:nvSpPr>
          <p:cNvPr id="4" name="Espace réservé du numéro de diapositive 3"/>
          <p:cNvSpPr>
            <a:spLocks noGrp="1"/>
          </p:cNvSpPr>
          <p:nvPr>
            <p:ph type="sldNum" sz="quarter" idx="5"/>
          </p:nvPr>
        </p:nvSpPr>
        <p:spPr/>
        <p:txBody>
          <a:bodyPr/>
          <a:lstStyle/>
          <a:p>
            <a:fld id="{C2A9DEC3-20C1-4A4C-80E0-623637F00CFA}" type="slidenum">
              <a:rPr lang="fr-FR"/>
              <a:t>57</a:t>
            </a:fld>
            <a:endParaRPr lang="fr-FR"/>
          </a:p>
        </p:txBody>
      </p:sp>
    </p:spTree>
    <p:extLst>
      <p:ext uri="{BB962C8B-B14F-4D97-AF65-F5344CB8AC3E}">
        <p14:creationId xmlns:p14="http://schemas.microsoft.com/office/powerpoint/2010/main" val="1474193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C3B918-CDF1-484E-8DA6-7F53233E636A}" type="slidenum">
              <a:rPr lang="fr-FR" smtClean="0"/>
              <a:t>58</a:t>
            </a:fld>
            <a:endParaRPr lang="fr-FR"/>
          </a:p>
        </p:txBody>
      </p:sp>
    </p:spTree>
    <p:extLst>
      <p:ext uri="{BB962C8B-B14F-4D97-AF65-F5344CB8AC3E}">
        <p14:creationId xmlns:p14="http://schemas.microsoft.com/office/powerpoint/2010/main" val="365994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0285EC-A02E-443A-AAE1-D942630A3A0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9D4583F-DD50-4867-9083-DE84C99C51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AF8B027-166A-4DD6-A3B3-C0C0A5629783}"/>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5" name="Espace réservé du pied de page 4">
            <a:extLst>
              <a:ext uri="{FF2B5EF4-FFF2-40B4-BE49-F238E27FC236}">
                <a16:creationId xmlns:a16="http://schemas.microsoft.com/office/drawing/2014/main" id="{0637D844-8138-4484-88B6-7FE2F26457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9E0CF65-A237-4E35-B2C0-842E7C51FA45}"/>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161670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294E3-A38D-4284-94E1-4C0277B5E1B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1D765FE-9B2C-4401-B279-CE20120C23B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C570F4-63D4-4C91-9C57-CFEC1ABFE033}"/>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5" name="Espace réservé du pied de page 4">
            <a:extLst>
              <a:ext uri="{FF2B5EF4-FFF2-40B4-BE49-F238E27FC236}">
                <a16:creationId xmlns:a16="http://schemas.microsoft.com/office/drawing/2014/main" id="{26B952C1-2B00-4BDC-B24E-CBDB72A7D86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7BD6A5B-06AC-4A5C-8303-819C50D5C12D}"/>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1658945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FBCB1D1-46D3-40F7-96EA-30233EF723D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B0BB883-0DB0-477F-B138-51E24E3EAB8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EEC7B09-9829-4EFD-8AB0-672EE88D9992}"/>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5" name="Espace réservé du pied de page 4">
            <a:extLst>
              <a:ext uri="{FF2B5EF4-FFF2-40B4-BE49-F238E27FC236}">
                <a16:creationId xmlns:a16="http://schemas.microsoft.com/office/drawing/2014/main" id="{DFBCBB32-7022-4653-BC74-AA622F427D1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939BBE-471E-461F-81F0-6FC05A088B0D}"/>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300150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5FF957-3199-4378-A520-4194D402F0F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4219D27-45FD-4463-BB6A-5EC67F86B79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7C4597-B13F-468E-90C2-D984EED05CF6}"/>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5" name="Espace réservé du pied de page 4">
            <a:extLst>
              <a:ext uri="{FF2B5EF4-FFF2-40B4-BE49-F238E27FC236}">
                <a16:creationId xmlns:a16="http://schemas.microsoft.com/office/drawing/2014/main" id="{F93F2366-C936-4232-B142-5BC0951E8E0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251C85C-45EE-4B6F-AE79-81B301E6FB83}"/>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378612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E0A8E9-FB61-4BC8-9075-928033A3A48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29E7B52-B6FF-4A35-8084-37BAF99470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35564D-D6E8-4580-ADC7-9EF35E0649FC}"/>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5" name="Espace réservé du pied de page 4">
            <a:extLst>
              <a:ext uri="{FF2B5EF4-FFF2-40B4-BE49-F238E27FC236}">
                <a16:creationId xmlns:a16="http://schemas.microsoft.com/office/drawing/2014/main" id="{1893A5E0-4935-4804-903A-A6C7F151851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64D02B-E504-4E4E-BA84-4F98C653085A}"/>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296517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581475-53CD-42B0-A2C2-51EAE9D187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04B6BC6-5CB5-4D01-9C03-3716D977366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6DB3663-AEFE-4BA5-9C33-219E09279A0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3814BCC-B262-4C64-9F94-283170AAC526}"/>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6" name="Espace réservé du pied de page 5">
            <a:extLst>
              <a:ext uri="{FF2B5EF4-FFF2-40B4-BE49-F238E27FC236}">
                <a16:creationId xmlns:a16="http://schemas.microsoft.com/office/drawing/2014/main" id="{3132E59B-2704-4327-81AD-FD5D0CD90D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7394962-ADBF-4156-926D-ABEA33BE3484}"/>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191817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627B81-7AF6-4D09-82AC-E0A3F9A1023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9EF7CB0-DAC9-45F6-B357-6730285CBE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DE94FEB-401F-49FD-85A9-A92D289B4C5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5ACE813-4AE2-4DDD-BAD6-E7C062BCC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3B42692-5E9B-42BA-BAA1-FD093342056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5265777-E87A-4905-AFE3-8C16D105701A}"/>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8" name="Espace réservé du pied de page 7">
            <a:extLst>
              <a:ext uri="{FF2B5EF4-FFF2-40B4-BE49-F238E27FC236}">
                <a16:creationId xmlns:a16="http://schemas.microsoft.com/office/drawing/2014/main" id="{5E88F63A-2309-4718-ADEA-3BCED57BF32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F028E20-1BAB-4CC6-ADA8-CCEDF909F66D}"/>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147153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DB629-D61F-4230-8B2C-85ABA5E3661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36494E5-F790-4D44-B142-574B24584D06}"/>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4" name="Espace réservé du pied de page 3">
            <a:extLst>
              <a:ext uri="{FF2B5EF4-FFF2-40B4-BE49-F238E27FC236}">
                <a16:creationId xmlns:a16="http://schemas.microsoft.com/office/drawing/2014/main" id="{244AC1C5-79BD-42B6-91C2-B3EE5D73E7A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C76123B-6D24-4C31-9BA0-E5D5BC516814}"/>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4112782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4879769-5B75-45B9-9761-628C318E9137}"/>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3" name="Espace réservé du pied de page 2">
            <a:extLst>
              <a:ext uri="{FF2B5EF4-FFF2-40B4-BE49-F238E27FC236}">
                <a16:creationId xmlns:a16="http://schemas.microsoft.com/office/drawing/2014/main" id="{CDBEA910-EB05-4FE2-B86B-107CAFE2EB2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1B1900D-577F-4832-ABFE-7EA5A7196764}"/>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821333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F5FD6-1933-47F5-935B-C06F63D8892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D3DBA31-8D53-43EE-9325-F4906A51AA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44A3453-D35A-4955-83CC-C6561E2F8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33D9A94-AB70-438C-96C9-08E4253BC71C}"/>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6" name="Espace réservé du pied de page 5">
            <a:extLst>
              <a:ext uri="{FF2B5EF4-FFF2-40B4-BE49-F238E27FC236}">
                <a16:creationId xmlns:a16="http://schemas.microsoft.com/office/drawing/2014/main" id="{A6271502-A1FF-4140-8876-D702634C6FE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78222AD-6494-400D-A448-F7612D622635}"/>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3094504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FF01C0-0D63-45FC-9854-11A5BD69620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B9B47B7-BB46-499D-9C7C-EA98546B01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49D9D4B-E4DB-488B-B14A-158A2E43E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82296CC-83B1-4CE4-9DFC-ED2159215A90}"/>
              </a:ext>
            </a:extLst>
          </p:cNvPr>
          <p:cNvSpPr>
            <a:spLocks noGrp="1"/>
          </p:cNvSpPr>
          <p:nvPr>
            <p:ph type="dt" sz="half" idx="10"/>
          </p:nvPr>
        </p:nvSpPr>
        <p:spPr/>
        <p:txBody>
          <a:bodyPr/>
          <a:lstStyle/>
          <a:p>
            <a:fld id="{AD5F16F7-2E77-472E-AB10-3063E628605A}" type="datetimeFigureOut">
              <a:rPr lang="fr-FR" smtClean="0"/>
              <a:t>09/02/2024</a:t>
            </a:fld>
            <a:endParaRPr lang="fr-FR"/>
          </a:p>
        </p:txBody>
      </p:sp>
      <p:sp>
        <p:nvSpPr>
          <p:cNvPr id="6" name="Espace réservé du pied de page 5">
            <a:extLst>
              <a:ext uri="{FF2B5EF4-FFF2-40B4-BE49-F238E27FC236}">
                <a16:creationId xmlns:a16="http://schemas.microsoft.com/office/drawing/2014/main" id="{3BFFCF7B-CF77-4A3C-BE5B-5EA12E1F5DB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128239-8D91-44DC-82AD-A8208E400D05}"/>
              </a:ext>
            </a:extLst>
          </p:cNvPr>
          <p:cNvSpPr>
            <a:spLocks noGrp="1"/>
          </p:cNvSpPr>
          <p:nvPr>
            <p:ph type="sldNum" sz="quarter" idx="12"/>
          </p:nvPr>
        </p:nvSpPr>
        <p:spPr/>
        <p:txBody>
          <a:bodyPr/>
          <a:lstStyle/>
          <a:p>
            <a:fld id="{5169E91E-B6E5-4636-8F0F-C755594AC60B}" type="slidenum">
              <a:rPr lang="fr-FR" smtClean="0"/>
              <a:t>‹N°›</a:t>
            </a:fld>
            <a:endParaRPr lang="fr-FR"/>
          </a:p>
        </p:txBody>
      </p:sp>
    </p:spTree>
    <p:extLst>
      <p:ext uri="{BB962C8B-B14F-4D97-AF65-F5344CB8AC3E}">
        <p14:creationId xmlns:p14="http://schemas.microsoft.com/office/powerpoint/2010/main" val="499495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1190AD3-5E61-4AB2-9961-E56368D1B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3B1F17D-649F-4C6A-B195-94B7F74B9D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2C6DBD2-AD37-452A-AB21-8E85DED1E4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F16F7-2E77-472E-AB10-3063E628605A}" type="datetimeFigureOut">
              <a:rPr lang="fr-FR" smtClean="0"/>
              <a:t>09/02/2024</a:t>
            </a:fld>
            <a:endParaRPr lang="fr-FR"/>
          </a:p>
        </p:txBody>
      </p:sp>
      <p:sp>
        <p:nvSpPr>
          <p:cNvPr id="5" name="Espace réservé du pied de page 4">
            <a:extLst>
              <a:ext uri="{FF2B5EF4-FFF2-40B4-BE49-F238E27FC236}">
                <a16:creationId xmlns:a16="http://schemas.microsoft.com/office/drawing/2014/main" id="{AC706A75-05C2-4FC7-AFF0-D74B6A633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A9A3507-0269-4B33-83BC-3D3544EB86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9E91E-B6E5-4636-8F0F-C755594AC60B}" type="slidenum">
              <a:rPr lang="fr-FR" smtClean="0"/>
              <a:t>‹N°›</a:t>
            </a:fld>
            <a:endParaRPr lang="fr-FR"/>
          </a:p>
        </p:txBody>
      </p:sp>
    </p:spTree>
    <p:extLst>
      <p:ext uri="{BB962C8B-B14F-4D97-AF65-F5344CB8AC3E}">
        <p14:creationId xmlns:p14="http://schemas.microsoft.com/office/powerpoint/2010/main" val="392411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mlalerte.org/lancer-lalerte-guid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5DAB50B2-DFC9-41FB-A7A4-9A35AA9EAC6D}"/>
              </a:ext>
            </a:extLst>
          </p:cNvPr>
          <p:cNvSpPr>
            <a:spLocks noGrp="1"/>
          </p:cNvSpPr>
          <p:nvPr>
            <p:ph type="ctrTitle"/>
          </p:nvPr>
        </p:nvSpPr>
        <p:spPr>
          <a:xfrm>
            <a:off x="1524000" y="1041400"/>
            <a:ext cx="9144000" cy="2214562"/>
          </a:xfrm>
        </p:spPr>
        <p:txBody>
          <a:bodyPr>
            <a:normAutofit/>
          </a:bodyPr>
          <a:lstStyle/>
          <a:p>
            <a:r>
              <a:rPr lang="fr-FR" spc="-240" dirty="0">
                <a:solidFill>
                  <a:schemeClr val="accent5">
                    <a:lumMod val="75000"/>
                  </a:schemeClr>
                </a:solidFill>
                <a:latin typeface="Gotham Medium" pitchFamily="50" charset="0"/>
                <a:cs typeface="Gotham Medium" pitchFamily="50" charset="0"/>
              </a:rPr>
              <a:t>Ethique, sciences et techniques</a:t>
            </a:r>
            <a:endParaRPr lang="fr-FR" dirty="0"/>
          </a:p>
        </p:txBody>
      </p:sp>
      <p:sp>
        <p:nvSpPr>
          <p:cNvPr id="8" name="Sous-titre 2">
            <a:extLst>
              <a:ext uri="{FF2B5EF4-FFF2-40B4-BE49-F238E27FC236}">
                <a16:creationId xmlns:a16="http://schemas.microsoft.com/office/drawing/2014/main" id="{B1CEED8E-5A6F-4ABC-8863-E75A95C06F64}"/>
              </a:ext>
            </a:extLst>
          </p:cNvPr>
          <p:cNvSpPr>
            <a:spLocks noGrp="1"/>
          </p:cNvSpPr>
          <p:nvPr>
            <p:ph type="subTitle" idx="1"/>
          </p:nvPr>
        </p:nvSpPr>
        <p:spPr>
          <a:xfrm>
            <a:off x="1524000" y="3602038"/>
            <a:ext cx="9144000" cy="1655762"/>
          </a:xfrm>
        </p:spPr>
        <p:txBody>
          <a:bodyPr>
            <a:normAutofit/>
          </a:bodyPr>
          <a:lstStyle/>
          <a:p>
            <a:r>
              <a:rPr lang="fr-FR" sz="4800" dirty="0"/>
              <a:t>Introduction à l’éthique de la recherche (TD 1)</a:t>
            </a:r>
          </a:p>
        </p:txBody>
      </p:sp>
      <p:pic>
        <p:nvPicPr>
          <p:cNvPr id="9" name="Image 8">
            <a:extLst>
              <a:ext uri="{FF2B5EF4-FFF2-40B4-BE49-F238E27FC236}">
                <a16:creationId xmlns:a16="http://schemas.microsoft.com/office/drawing/2014/main" id="{B0AFCDD0-05EB-4182-BE54-A030B3F2B7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pic>
        <p:nvPicPr>
          <p:cNvPr id="10" name="Image 9">
            <a:extLst>
              <a:ext uri="{FF2B5EF4-FFF2-40B4-BE49-F238E27FC236}">
                <a16:creationId xmlns:a16="http://schemas.microsoft.com/office/drawing/2014/main" id="{A9E40873-4514-4D30-8561-2CBD5CF0E8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600" y="6123941"/>
            <a:ext cx="1938531" cy="640149"/>
          </a:xfrm>
          <a:prstGeom prst="rect">
            <a:avLst/>
          </a:prstGeom>
        </p:spPr>
      </p:pic>
    </p:spTree>
    <p:extLst>
      <p:ext uri="{BB962C8B-B14F-4D97-AF65-F5344CB8AC3E}">
        <p14:creationId xmlns:p14="http://schemas.microsoft.com/office/powerpoint/2010/main" val="150863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a:extLst>
              <a:ext uri="{FF2B5EF4-FFF2-40B4-BE49-F238E27FC236}">
                <a16:creationId xmlns:a16="http://schemas.microsoft.com/office/drawing/2014/main" id="{AD7EB8AA-3A24-428A-BD0F-B3071790EDDD}"/>
              </a:ext>
            </a:extLst>
          </p:cNvPr>
          <p:cNvSpPr/>
          <p:nvPr/>
        </p:nvSpPr>
        <p:spPr>
          <a:xfrm>
            <a:off x="4386736" y="2850375"/>
            <a:ext cx="3490173" cy="13610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atin typeface="Calibri" panose="020F0502020204030204" pitchFamily="34" charset="0"/>
                <a:cs typeface="Calibri" panose="020F0502020204030204" pitchFamily="34" charset="0"/>
              </a:rPr>
              <a:t>Risques éthiques de la science ?</a:t>
            </a:r>
          </a:p>
        </p:txBody>
      </p:sp>
    </p:spTree>
    <p:extLst>
      <p:ext uri="{BB962C8B-B14F-4D97-AF65-F5344CB8AC3E}">
        <p14:creationId xmlns:p14="http://schemas.microsoft.com/office/powerpoint/2010/main" val="172943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a:extLst>
              <a:ext uri="{FF2B5EF4-FFF2-40B4-BE49-F238E27FC236}">
                <a16:creationId xmlns:a16="http://schemas.microsoft.com/office/drawing/2014/main" id="{AD7EB8AA-3A24-428A-BD0F-B3071790EDDD}"/>
              </a:ext>
            </a:extLst>
          </p:cNvPr>
          <p:cNvSpPr/>
          <p:nvPr/>
        </p:nvSpPr>
        <p:spPr>
          <a:xfrm>
            <a:off x="4309462" y="2657192"/>
            <a:ext cx="3805435" cy="9982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atin typeface="Calibri" panose="020F0502020204030204" pitchFamily="34" charset="0"/>
                <a:cs typeface="Calibri" panose="020F0502020204030204" pitchFamily="34" charset="0"/>
              </a:rPr>
              <a:t>Risques éthiques de la science</a:t>
            </a:r>
          </a:p>
        </p:txBody>
      </p:sp>
      <p:sp>
        <p:nvSpPr>
          <p:cNvPr id="11" name="Rectangle 10">
            <a:extLst>
              <a:ext uri="{FF2B5EF4-FFF2-40B4-BE49-F238E27FC236}">
                <a16:creationId xmlns:a16="http://schemas.microsoft.com/office/drawing/2014/main" id="{AAEFD186-100F-4BDA-B722-0A2417B214F5}"/>
              </a:ext>
            </a:extLst>
          </p:cNvPr>
          <p:cNvSpPr/>
          <p:nvPr/>
        </p:nvSpPr>
        <p:spPr>
          <a:xfrm>
            <a:off x="407965" y="2086378"/>
            <a:ext cx="3490173" cy="807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atin typeface="Calibri" panose="020F0502020204030204" pitchFamily="34" charset="0"/>
                <a:cs typeface="Calibri" panose="020F0502020204030204" pitchFamily="34" charset="0"/>
              </a:rPr>
              <a:t>Compromissions des grands savants</a:t>
            </a:r>
          </a:p>
        </p:txBody>
      </p:sp>
      <p:sp>
        <p:nvSpPr>
          <p:cNvPr id="17" name="Rectangle 16">
            <a:extLst>
              <a:ext uri="{FF2B5EF4-FFF2-40B4-BE49-F238E27FC236}">
                <a16:creationId xmlns:a16="http://schemas.microsoft.com/office/drawing/2014/main" id="{19B37878-DD7F-41C7-9120-8149AE76827C}"/>
              </a:ext>
            </a:extLst>
          </p:cNvPr>
          <p:cNvSpPr/>
          <p:nvPr/>
        </p:nvSpPr>
        <p:spPr>
          <a:xfrm>
            <a:off x="407965" y="3046568"/>
            <a:ext cx="3442691" cy="15898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atin typeface="Calibri" panose="020F0502020204030204" pitchFamily="34" charset="0"/>
                <a:cs typeface="Calibri" panose="020F0502020204030204" pitchFamily="34" charset="0"/>
              </a:rPr>
              <a:t>Dangers incontrôlés des applications techniques</a:t>
            </a:r>
          </a:p>
        </p:txBody>
      </p:sp>
      <p:sp>
        <p:nvSpPr>
          <p:cNvPr id="18" name="Rectangle 17">
            <a:extLst>
              <a:ext uri="{FF2B5EF4-FFF2-40B4-BE49-F238E27FC236}">
                <a16:creationId xmlns:a16="http://schemas.microsoft.com/office/drawing/2014/main" id="{4B0B8B40-224F-412B-A949-42AD129C589A}"/>
              </a:ext>
            </a:extLst>
          </p:cNvPr>
          <p:cNvSpPr/>
          <p:nvPr/>
        </p:nvSpPr>
        <p:spPr>
          <a:xfrm>
            <a:off x="8341345" y="357810"/>
            <a:ext cx="3490173" cy="16167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atin typeface="Calibri" panose="020F0502020204030204" pitchFamily="34" charset="0"/>
                <a:cs typeface="Calibri" panose="020F0502020204030204" pitchFamily="34" charset="0"/>
              </a:rPr>
              <a:t>Risques éthiques liés au financement de la science (conflits d’intérêts, etc.)</a:t>
            </a:r>
          </a:p>
        </p:txBody>
      </p:sp>
      <p:sp>
        <p:nvSpPr>
          <p:cNvPr id="19" name="Rectangle 18">
            <a:extLst>
              <a:ext uri="{FF2B5EF4-FFF2-40B4-BE49-F238E27FC236}">
                <a16:creationId xmlns:a16="http://schemas.microsoft.com/office/drawing/2014/main" id="{9E60D181-1D5A-41BC-9A9C-2E53042F1559}"/>
              </a:ext>
            </a:extLst>
          </p:cNvPr>
          <p:cNvSpPr/>
          <p:nvPr/>
        </p:nvSpPr>
        <p:spPr>
          <a:xfrm>
            <a:off x="8341345" y="2369713"/>
            <a:ext cx="3490173" cy="28075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atin typeface="Calibri" panose="020F0502020204030204" pitchFamily="34" charset="0"/>
                <a:cs typeface="Calibri" panose="020F0502020204030204" pitchFamily="34" charset="0"/>
              </a:rPr>
              <a:t>Limites éthiques dans l’expérimentation (sur les animaux, sur les êtres humains, sans consentement libre et éclairé)</a:t>
            </a:r>
          </a:p>
        </p:txBody>
      </p:sp>
    </p:spTree>
    <p:extLst>
      <p:ext uri="{BB962C8B-B14F-4D97-AF65-F5344CB8AC3E}">
        <p14:creationId xmlns:p14="http://schemas.microsoft.com/office/powerpoint/2010/main" val="277595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E3CF6DA9-8FDE-4B9F-A94C-393653DACB5C}"/>
              </a:ext>
            </a:extLst>
          </p:cNvPr>
          <p:cNvSpPr/>
          <p:nvPr/>
        </p:nvSpPr>
        <p:spPr>
          <a:xfrm>
            <a:off x="4464008" y="3058552"/>
            <a:ext cx="3805435" cy="99829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Neutralité axiologique de la science</a:t>
            </a:r>
          </a:p>
        </p:txBody>
      </p:sp>
      <p:sp>
        <p:nvSpPr>
          <p:cNvPr id="13" name="Ellipse 12">
            <a:extLst>
              <a:ext uri="{FF2B5EF4-FFF2-40B4-BE49-F238E27FC236}">
                <a16:creationId xmlns:a16="http://schemas.microsoft.com/office/drawing/2014/main" id="{2952C741-CF53-405E-A0BE-2E8DC3BB2B79}"/>
              </a:ext>
            </a:extLst>
          </p:cNvPr>
          <p:cNvSpPr/>
          <p:nvPr/>
        </p:nvSpPr>
        <p:spPr>
          <a:xfrm>
            <a:off x="4464010" y="1232049"/>
            <a:ext cx="3805435" cy="99829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Valeur intrinsèque de la science</a:t>
            </a:r>
          </a:p>
        </p:txBody>
      </p:sp>
      <p:sp>
        <p:nvSpPr>
          <p:cNvPr id="14" name="Ellipse 13">
            <a:extLst>
              <a:ext uri="{FF2B5EF4-FFF2-40B4-BE49-F238E27FC236}">
                <a16:creationId xmlns:a16="http://schemas.microsoft.com/office/drawing/2014/main" id="{AD7EB8AA-3A24-428A-BD0F-B3071790EDDD}"/>
              </a:ext>
            </a:extLst>
          </p:cNvPr>
          <p:cNvSpPr/>
          <p:nvPr/>
        </p:nvSpPr>
        <p:spPr>
          <a:xfrm>
            <a:off x="4464009" y="4627659"/>
            <a:ext cx="3805435" cy="9982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Dangers de la science</a:t>
            </a:r>
          </a:p>
        </p:txBody>
      </p:sp>
      <p:sp>
        <p:nvSpPr>
          <p:cNvPr id="3" name="ZoneTexte 2">
            <a:extLst>
              <a:ext uri="{FF2B5EF4-FFF2-40B4-BE49-F238E27FC236}">
                <a16:creationId xmlns:a16="http://schemas.microsoft.com/office/drawing/2014/main" id="{692C0AE7-EC39-45AF-8042-A61ADE35A364}"/>
              </a:ext>
            </a:extLst>
          </p:cNvPr>
          <p:cNvSpPr txBox="1"/>
          <p:nvPr/>
        </p:nvSpPr>
        <p:spPr>
          <a:xfrm>
            <a:off x="8495892" y="200429"/>
            <a:ext cx="3490174" cy="28581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algn="ctr">
              <a:defRPr sz="2000" b="1">
                <a:solidFill>
                  <a:schemeClr val="lt1"/>
                </a:solidFill>
                <a:latin typeface="Calibri" panose="020F0502020204030204" pitchFamily="34" charset="0"/>
                <a:ea typeface="+mn-ea"/>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2400" i="1" dirty="0"/>
              <a:t>Ethos</a:t>
            </a:r>
            <a:r>
              <a:rPr lang="fr-FR" sz="2400" dirty="0"/>
              <a:t> de la recherche </a:t>
            </a:r>
            <a:r>
              <a:rPr lang="fr-FR" sz="2400" dirty="0">
                <a:solidFill>
                  <a:schemeClr val="bg1"/>
                </a:solidFill>
              </a:rPr>
              <a:t>scientifique (Merton) :</a:t>
            </a:r>
          </a:p>
          <a:p>
            <a:pPr algn="l"/>
            <a:r>
              <a:rPr lang="fr-FR" sz="2400" dirty="0">
                <a:solidFill>
                  <a:schemeClr val="bg1"/>
                </a:solidFill>
              </a:rPr>
              <a:t>1) Universalisme</a:t>
            </a:r>
          </a:p>
          <a:p>
            <a:pPr algn="l"/>
            <a:r>
              <a:rPr lang="fr-FR" sz="2400" dirty="0">
                <a:solidFill>
                  <a:schemeClr val="bg1"/>
                </a:solidFill>
              </a:rPr>
              <a:t>2) Communalisme</a:t>
            </a:r>
          </a:p>
          <a:p>
            <a:pPr algn="l"/>
            <a:r>
              <a:rPr lang="fr-FR" sz="2400" dirty="0">
                <a:solidFill>
                  <a:schemeClr val="bg1"/>
                </a:solidFill>
              </a:rPr>
              <a:t>3) Scepticisme organisé</a:t>
            </a:r>
          </a:p>
          <a:p>
            <a:pPr algn="l"/>
            <a:r>
              <a:rPr lang="fr-FR" sz="2400" dirty="0">
                <a:solidFill>
                  <a:schemeClr val="bg1"/>
                </a:solidFill>
              </a:rPr>
              <a:t>4) Caractère désintéressé de la recherche</a:t>
            </a:r>
          </a:p>
        </p:txBody>
      </p:sp>
      <p:sp>
        <p:nvSpPr>
          <p:cNvPr id="15" name="ZoneTexte 14">
            <a:extLst>
              <a:ext uri="{FF2B5EF4-FFF2-40B4-BE49-F238E27FC236}">
                <a16:creationId xmlns:a16="http://schemas.microsoft.com/office/drawing/2014/main" id="{966C8849-B979-42EA-B20D-0485BC00A78D}"/>
              </a:ext>
            </a:extLst>
          </p:cNvPr>
          <p:cNvSpPr txBox="1"/>
          <p:nvPr/>
        </p:nvSpPr>
        <p:spPr>
          <a:xfrm>
            <a:off x="747382" y="732902"/>
            <a:ext cx="3490174" cy="9982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algn="ctr">
              <a:defRPr sz="2000" b="1">
                <a:solidFill>
                  <a:schemeClr val="lt1"/>
                </a:solidFill>
                <a:latin typeface="Calibri" panose="020F0502020204030204" pitchFamily="34" charset="0"/>
                <a:ea typeface="+mn-ea"/>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2400" dirty="0"/>
              <a:t>Bénéfices matériels du progrès technique</a:t>
            </a:r>
            <a:endParaRPr lang="fr-FR" sz="2400" dirty="0">
              <a:solidFill>
                <a:schemeClr val="bg1"/>
              </a:solidFill>
            </a:endParaRPr>
          </a:p>
        </p:txBody>
      </p:sp>
      <p:sp>
        <p:nvSpPr>
          <p:cNvPr id="16" name="ZoneTexte 15">
            <a:extLst>
              <a:ext uri="{FF2B5EF4-FFF2-40B4-BE49-F238E27FC236}">
                <a16:creationId xmlns:a16="http://schemas.microsoft.com/office/drawing/2014/main" id="{A2E17C75-DAD1-4EBE-BB8C-35EAD7D8FDE8}"/>
              </a:ext>
            </a:extLst>
          </p:cNvPr>
          <p:cNvSpPr txBox="1"/>
          <p:nvPr/>
        </p:nvSpPr>
        <p:spPr>
          <a:xfrm>
            <a:off x="723904" y="1876676"/>
            <a:ext cx="3490174" cy="9982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algn="ctr">
              <a:defRPr sz="2000" b="1">
                <a:solidFill>
                  <a:schemeClr val="lt1"/>
                </a:solidFill>
                <a:latin typeface="Calibri" panose="020F0502020204030204" pitchFamily="34" charset="0"/>
                <a:ea typeface="+mn-ea"/>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2400" dirty="0"/>
              <a:t>Bénéfices moraux du progrès scientifiques</a:t>
            </a:r>
            <a:endParaRPr lang="fr-FR" sz="2400" dirty="0">
              <a:solidFill>
                <a:schemeClr val="bg1"/>
              </a:solidFill>
            </a:endParaRPr>
          </a:p>
        </p:txBody>
      </p:sp>
      <p:sp>
        <p:nvSpPr>
          <p:cNvPr id="11" name="Rectangle 10">
            <a:extLst>
              <a:ext uri="{FF2B5EF4-FFF2-40B4-BE49-F238E27FC236}">
                <a16:creationId xmlns:a16="http://schemas.microsoft.com/office/drawing/2014/main" id="{AAEFD186-100F-4BDA-B722-0A2417B214F5}"/>
              </a:ext>
            </a:extLst>
          </p:cNvPr>
          <p:cNvSpPr/>
          <p:nvPr/>
        </p:nvSpPr>
        <p:spPr>
          <a:xfrm>
            <a:off x="562512" y="4056845"/>
            <a:ext cx="3490173" cy="807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Compromissions des savants</a:t>
            </a:r>
          </a:p>
        </p:txBody>
      </p:sp>
      <p:sp>
        <p:nvSpPr>
          <p:cNvPr id="17" name="Rectangle 16">
            <a:extLst>
              <a:ext uri="{FF2B5EF4-FFF2-40B4-BE49-F238E27FC236}">
                <a16:creationId xmlns:a16="http://schemas.microsoft.com/office/drawing/2014/main" id="{19B37878-DD7F-41C7-9120-8149AE76827C}"/>
              </a:ext>
            </a:extLst>
          </p:cNvPr>
          <p:cNvSpPr/>
          <p:nvPr/>
        </p:nvSpPr>
        <p:spPr>
          <a:xfrm>
            <a:off x="562512" y="5017036"/>
            <a:ext cx="3490173" cy="8072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Dangers incontrôlés des applications techniques</a:t>
            </a:r>
          </a:p>
        </p:txBody>
      </p:sp>
      <p:sp>
        <p:nvSpPr>
          <p:cNvPr id="18" name="Rectangle 17">
            <a:extLst>
              <a:ext uri="{FF2B5EF4-FFF2-40B4-BE49-F238E27FC236}">
                <a16:creationId xmlns:a16="http://schemas.microsoft.com/office/drawing/2014/main" id="{4B0B8B40-224F-412B-A949-42AD129C589A}"/>
              </a:ext>
            </a:extLst>
          </p:cNvPr>
          <p:cNvSpPr/>
          <p:nvPr/>
        </p:nvSpPr>
        <p:spPr>
          <a:xfrm>
            <a:off x="8495892" y="3230327"/>
            <a:ext cx="3490173" cy="12301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Risques éthiques liés au financement de la science</a:t>
            </a:r>
          </a:p>
        </p:txBody>
      </p:sp>
      <p:sp>
        <p:nvSpPr>
          <p:cNvPr id="19" name="Rectangle 18">
            <a:extLst>
              <a:ext uri="{FF2B5EF4-FFF2-40B4-BE49-F238E27FC236}">
                <a16:creationId xmlns:a16="http://schemas.microsoft.com/office/drawing/2014/main" id="{9E60D181-1D5A-41BC-9A9C-2E53042F1559}"/>
              </a:ext>
            </a:extLst>
          </p:cNvPr>
          <p:cNvSpPr/>
          <p:nvPr/>
        </p:nvSpPr>
        <p:spPr>
          <a:xfrm>
            <a:off x="8495892" y="4627316"/>
            <a:ext cx="3490173" cy="12301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Limites éthiques dans l’expérimentation</a:t>
            </a:r>
          </a:p>
        </p:txBody>
      </p:sp>
    </p:spTree>
    <p:extLst>
      <p:ext uri="{BB962C8B-B14F-4D97-AF65-F5344CB8AC3E}">
        <p14:creationId xmlns:p14="http://schemas.microsoft.com/office/powerpoint/2010/main" val="1922874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2B541AE-7EA3-4D22-903E-0569070FE8CF}"/>
              </a:ext>
            </a:extLst>
          </p:cNvPr>
          <p:cNvSpPr>
            <a:spLocks noGrp="1"/>
          </p:cNvSpPr>
          <p:nvPr>
            <p:ph type="body" idx="1"/>
          </p:nvPr>
        </p:nvSpPr>
        <p:spPr>
          <a:xfrm>
            <a:off x="784001" y="2745505"/>
            <a:ext cx="10623997" cy="1366989"/>
          </a:xfrm>
          <a:solidFill>
            <a:schemeClr val="bg2">
              <a:lumMod val="20000"/>
              <a:lumOff val="80000"/>
            </a:schemeClr>
          </a:solidFill>
        </p:spPr>
        <p:txBody>
          <a:bodyPr>
            <a:noAutofit/>
          </a:bodyPr>
          <a:lstStyle/>
          <a:p>
            <a:pPr marL="114300" indent="0" algn="ctr">
              <a:buNone/>
            </a:pPr>
            <a:r>
              <a:rPr lang="fr-FR" sz="3200" dirty="0">
                <a:solidFill>
                  <a:srgbClr val="0070C0"/>
                </a:solidFill>
              </a:rPr>
              <a:t>Quels sont les grands thèmes où s’illustre aujourd’hui le rapport entre éthique et sciences ?</a:t>
            </a:r>
          </a:p>
        </p:txBody>
      </p:sp>
      <p:sp>
        <p:nvSpPr>
          <p:cNvPr id="4" name="Espace réservé du numéro de diapositive 3">
            <a:extLst>
              <a:ext uri="{FF2B5EF4-FFF2-40B4-BE49-F238E27FC236}">
                <a16:creationId xmlns:a16="http://schemas.microsoft.com/office/drawing/2014/main" id="{2FCCFED0-F4FE-4375-B6DD-221B34C427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spTree>
    <p:extLst>
      <p:ext uri="{BB962C8B-B14F-4D97-AF65-F5344CB8AC3E}">
        <p14:creationId xmlns:p14="http://schemas.microsoft.com/office/powerpoint/2010/main" val="3268213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èche : courbe vers la droite 8">
            <a:extLst>
              <a:ext uri="{FF2B5EF4-FFF2-40B4-BE49-F238E27FC236}">
                <a16:creationId xmlns:a16="http://schemas.microsoft.com/office/drawing/2014/main" id="{611BE1AA-CD5A-43C6-B4A2-00FD87B09DC7}"/>
              </a:ext>
            </a:extLst>
          </p:cNvPr>
          <p:cNvSpPr/>
          <p:nvPr/>
        </p:nvSpPr>
        <p:spPr>
          <a:xfrm rot="10800000">
            <a:off x="5950038" y="340721"/>
            <a:ext cx="5150476" cy="5952997"/>
          </a:xfrm>
          <a:prstGeom prst="curvedRightArrow">
            <a:avLst>
              <a:gd name="adj1" fmla="val 11734"/>
              <a:gd name="adj2" fmla="val 30436"/>
              <a:gd name="adj3" fmla="val 25626"/>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Flèche : courbe vers la droite 7">
            <a:extLst>
              <a:ext uri="{FF2B5EF4-FFF2-40B4-BE49-F238E27FC236}">
                <a16:creationId xmlns:a16="http://schemas.microsoft.com/office/drawing/2014/main" id="{01A4CEBE-6383-4A1A-9E9E-D2A8692DE1A8}"/>
              </a:ext>
            </a:extLst>
          </p:cNvPr>
          <p:cNvSpPr/>
          <p:nvPr/>
        </p:nvSpPr>
        <p:spPr>
          <a:xfrm>
            <a:off x="433590" y="1107582"/>
            <a:ext cx="2423910" cy="5186135"/>
          </a:xfrm>
          <a:prstGeom prst="curvedRightArrow">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Espace réservé du texte 2">
            <a:extLst>
              <a:ext uri="{FF2B5EF4-FFF2-40B4-BE49-F238E27FC236}">
                <a16:creationId xmlns:a16="http://schemas.microsoft.com/office/drawing/2014/main" id="{9E20119E-4554-489E-ABB5-52A6BAF8DCD9}"/>
              </a:ext>
            </a:extLst>
          </p:cNvPr>
          <p:cNvSpPr>
            <a:spLocks noGrp="1"/>
          </p:cNvSpPr>
          <p:nvPr>
            <p:ph type="body" idx="1"/>
          </p:nvPr>
        </p:nvSpPr>
        <p:spPr>
          <a:xfrm>
            <a:off x="602173" y="474359"/>
            <a:ext cx="5481300" cy="1515190"/>
          </a:xfrm>
          <a:solidFill>
            <a:schemeClr val="accent1">
              <a:lumMod val="20000"/>
              <a:lumOff val="80000"/>
            </a:schemeClr>
          </a:solidFill>
          <a:ln>
            <a:noFill/>
          </a:ln>
          <a:effectLst>
            <a:outerShdw blurRad="63500" sx="102000" sy="102000" algn="ctr" rotWithShape="0">
              <a:prstClr val="black">
                <a:alpha val="40000"/>
              </a:prstClr>
            </a:outerShdw>
          </a:effectLst>
        </p:spPr>
        <p:txBody>
          <a:bodyPr spcFirstLastPara="1" wrap="square" lIns="91425" tIns="45700" rIns="91425" bIns="45700" anchor="t" anchorCtr="0">
            <a:noAutofit/>
          </a:bodyPr>
          <a:lstStyle/>
          <a:p>
            <a:pPr marL="114300" indent="0" algn="ctr">
              <a:buNone/>
            </a:pPr>
            <a:r>
              <a:rPr lang="fr-FR" dirty="0">
                <a:sym typeface="Arial"/>
              </a:rPr>
              <a:t>Philosophie des sciences et de la connaissance :</a:t>
            </a:r>
          </a:p>
          <a:p>
            <a:pPr marL="114300" indent="0" algn="ctr">
              <a:buNone/>
            </a:pPr>
            <a:r>
              <a:rPr lang="fr-FR" i="1" dirty="0">
                <a:sym typeface="Arial"/>
              </a:rPr>
              <a:t>Qu’est-ce que la science ? </a:t>
            </a:r>
          </a:p>
        </p:txBody>
      </p:sp>
      <p:sp>
        <p:nvSpPr>
          <p:cNvPr id="4" name="Espace réservé du numéro de diapositive 3">
            <a:extLst>
              <a:ext uri="{FF2B5EF4-FFF2-40B4-BE49-F238E27FC236}">
                <a16:creationId xmlns:a16="http://schemas.microsoft.com/office/drawing/2014/main" id="{86FB20A1-6810-432A-B439-545F962772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sp>
        <p:nvSpPr>
          <p:cNvPr id="5" name="Espace réservé du texte 2">
            <a:extLst>
              <a:ext uri="{FF2B5EF4-FFF2-40B4-BE49-F238E27FC236}">
                <a16:creationId xmlns:a16="http://schemas.microsoft.com/office/drawing/2014/main" id="{CFEDB97B-F40A-40A5-B503-7908BAEAD920}"/>
              </a:ext>
            </a:extLst>
          </p:cNvPr>
          <p:cNvSpPr txBox="1">
            <a:spLocks/>
          </p:cNvSpPr>
          <p:nvPr/>
        </p:nvSpPr>
        <p:spPr>
          <a:xfrm>
            <a:off x="6443478" y="2080658"/>
            <a:ext cx="5481300" cy="2315978"/>
          </a:xfrm>
          <a:prstGeom prst="rect">
            <a:avLst/>
          </a:prstGeom>
          <a:solidFill>
            <a:schemeClr val="accent1">
              <a:lumMod val="20000"/>
              <a:lumOff val="80000"/>
            </a:schemeClr>
          </a:solidFill>
          <a:ln>
            <a:noFill/>
          </a:ln>
          <a:effectLst>
            <a:outerShdw blurRad="63500" sx="102000" sy="102000" algn="ctr" rotWithShape="0">
              <a:prstClr val="black">
                <a:alpha val="40000"/>
              </a:prstClr>
            </a:outerShdw>
          </a:effectLst>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fr-FR" dirty="0"/>
              <a:t>Sociologie des sciences et </a:t>
            </a:r>
            <a:r>
              <a:rPr lang="fr-FR" i="1" dirty="0"/>
              <a:t>science </a:t>
            </a:r>
            <a:r>
              <a:rPr lang="fr-FR" i="1" dirty="0" err="1"/>
              <a:t>studies</a:t>
            </a:r>
            <a:r>
              <a:rPr lang="fr-FR" i="1" dirty="0"/>
              <a:t> </a:t>
            </a:r>
            <a:r>
              <a:rPr lang="fr-FR" dirty="0"/>
              <a:t>:</a:t>
            </a:r>
          </a:p>
          <a:p>
            <a:pPr marL="114300" indent="0" algn="ctr">
              <a:buFont typeface="Arial"/>
              <a:buNone/>
            </a:pPr>
            <a:r>
              <a:rPr lang="fr-FR" i="1" dirty="0"/>
              <a:t>Comment, concrètement, fonctionne la science, en tant qu’institution sociale ?</a:t>
            </a:r>
          </a:p>
          <a:p>
            <a:pPr marL="114300" indent="0" algn="ctr">
              <a:buFont typeface="Arial"/>
              <a:buNone/>
            </a:pPr>
            <a:r>
              <a:rPr lang="fr-FR" i="1" dirty="0"/>
              <a:t> </a:t>
            </a:r>
          </a:p>
        </p:txBody>
      </p:sp>
      <p:sp>
        <p:nvSpPr>
          <p:cNvPr id="6" name="Espace réservé du texte 2">
            <a:extLst>
              <a:ext uri="{FF2B5EF4-FFF2-40B4-BE49-F238E27FC236}">
                <a16:creationId xmlns:a16="http://schemas.microsoft.com/office/drawing/2014/main" id="{40C220AD-D5E4-4AE2-B654-C9F4181C3E96}"/>
              </a:ext>
            </a:extLst>
          </p:cNvPr>
          <p:cNvSpPr txBox="1">
            <a:spLocks/>
          </p:cNvSpPr>
          <p:nvPr/>
        </p:nvSpPr>
        <p:spPr>
          <a:xfrm>
            <a:off x="2895078" y="4716591"/>
            <a:ext cx="6476999" cy="1763110"/>
          </a:xfrm>
          <a:prstGeom prst="rect">
            <a:avLst/>
          </a:prstGeom>
          <a:solidFill>
            <a:schemeClr val="accent1">
              <a:lumMod val="20000"/>
              <a:lumOff val="80000"/>
            </a:schemeClr>
          </a:solidFill>
          <a:ln>
            <a:noFill/>
          </a:ln>
          <a:effectLst>
            <a:outerShdw blurRad="63500" sx="102000" sy="102000" algn="ctr" rotWithShape="0">
              <a:prstClr val="black">
                <a:alpha val="40000"/>
              </a:prstClr>
            </a:outerShdw>
          </a:effectLst>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fr-FR" dirty="0"/>
              <a:t>La réflexion sur « question de la technique » et la notion de « progrès » :</a:t>
            </a:r>
          </a:p>
          <a:p>
            <a:pPr marL="114300" indent="0" algn="ctr">
              <a:buFont typeface="Arial"/>
              <a:buNone/>
            </a:pPr>
            <a:r>
              <a:rPr lang="fr-FR" i="1" dirty="0"/>
              <a:t>Le rôle de la science et de la technique dans l’histoire humaine</a:t>
            </a:r>
          </a:p>
        </p:txBody>
      </p:sp>
      <p:sp>
        <p:nvSpPr>
          <p:cNvPr id="7" name="Ellipse 6">
            <a:extLst>
              <a:ext uri="{FF2B5EF4-FFF2-40B4-BE49-F238E27FC236}">
                <a16:creationId xmlns:a16="http://schemas.microsoft.com/office/drawing/2014/main" id="{BFAE3DB8-B057-4875-B487-0913F8BBEA96}"/>
              </a:ext>
            </a:extLst>
          </p:cNvPr>
          <p:cNvSpPr/>
          <p:nvPr/>
        </p:nvSpPr>
        <p:spPr>
          <a:xfrm>
            <a:off x="2112540" y="2559624"/>
            <a:ext cx="3701601" cy="1515190"/>
          </a:xfrm>
          <a:prstGeom prst="ellipse">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Ethique et sciences</a:t>
            </a:r>
          </a:p>
        </p:txBody>
      </p:sp>
    </p:spTree>
    <p:extLst>
      <p:ext uri="{BB962C8B-B14F-4D97-AF65-F5344CB8AC3E}">
        <p14:creationId xmlns:p14="http://schemas.microsoft.com/office/powerpoint/2010/main" val="413225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9799C25E-FA62-4E1D-9D4B-6D753A0FE0A4}"/>
              </a:ext>
            </a:extLst>
          </p:cNvPr>
          <p:cNvSpPr/>
          <p:nvPr/>
        </p:nvSpPr>
        <p:spPr>
          <a:xfrm rot="1631269">
            <a:off x="976324" y="690754"/>
            <a:ext cx="4790941" cy="1390918"/>
          </a:xfrm>
          <a:prstGeom prst="ellipse">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Ethique médicale et bioéthique</a:t>
            </a:r>
          </a:p>
        </p:txBody>
      </p:sp>
      <p:sp>
        <p:nvSpPr>
          <p:cNvPr id="20" name="Ellipse 19">
            <a:extLst>
              <a:ext uri="{FF2B5EF4-FFF2-40B4-BE49-F238E27FC236}">
                <a16:creationId xmlns:a16="http://schemas.microsoft.com/office/drawing/2014/main" id="{FBF31F72-6299-4B78-93DD-1A93C91A969F}"/>
              </a:ext>
            </a:extLst>
          </p:cNvPr>
          <p:cNvSpPr/>
          <p:nvPr/>
        </p:nvSpPr>
        <p:spPr>
          <a:xfrm rot="19915526">
            <a:off x="419077" y="3979259"/>
            <a:ext cx="4790941" cy="1559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La technoscience, la santé publique et scandales sanitaires</a:t>
            </a:r>
          </a:p>
        </p:txBody>
      </p:sp>
      <p:sp>
        <p:nvSpPr>
          <p:cNvPr id="21" name="Ellipse 20">
            <a:extLst>
              <a:ext uri="{FF2B5EF4-FFF2-40B4-BE49-F238E27FC236}">
                <a16:creationId xmlns:a16="http://schemas.microsoft.com/office/drawing/2014/main" id="{BE00E2CC-4811-4E05-AF9F-02EBA1CC5D58}"/>
              </a:ext>
            </a:extLst>
          </p:cNvPr>
          <p:cNvSpPr/>
          <p:nvPr/>
        </p:nvSpPr>
        <p:spPr>
          <a:xfrm>
            <a:off x="154545" y="2085307"/>
            <a:ext cx="4790941" cy="1716644"/>
          </a:xfrm>
          <a:prstGeom prst="ellipse">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La technoscience à l’âge de l’anthropocène</a:t>
            </a:r>
          </a:p>
        </p:txBody>
      </p:sp>
      <p:sp>
        <p:nvSpPr>
          <p:cNvPr id="22" name="Ellipse 21">
            <a:extLst>
              <a:ext uri="{FF2B5EF4-FFF2-40B4-BE49-F238E27FC236}">
                <a16:creationId xmlns:a16="http://schemas.microsoft.com/office/drawing/2014/main" id="{3F6331E1-EB68-4318-BE42-45674A1FC068}"/>
              </a:ext>
            </a:extLst>
          </p:cNvPr>
          <p:cNvSpPr/>
          <p:nvPr/>
        </p:nvSpPr>
        <p:spPr>
          <a:xfrm>
            <a:off x="7246514" y="2346634"/>
            <a:ext cx="4790941" cy="1455316"/>
          </a:xfrm>
          <a:prstGeom prst="ellipse">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Enjeux éthiques du numérique et de l’IA</a:t>
            </a:r>
          </a:p>
        </p:txBody>
      </p:sp>
      <p:sp>
        <p:nvSpPr>
          <p:cNvPr id="23" name="Ellipse 22">
            <a:extLst>
              <a:ext uri="{FF2B5EF4-FFF2-40B4-BE49-F238E27FC236}">
                <a16:creationId xmlns:a16="http://schemas.microsoft.com/office/drawing/2014/main" id="{9ABAAE6D-7005-43F4-BFFD-E958E2293514}"/>
              </a:ext>
            </a:extLst>
          </p:cNvPr>
          <p:cNvSpPr/>
          <p:nvPr/>
        </p:nvSpPr>
        <p:spPr>
          <a:xfrm rot="19956649">
            <a:off x="6512311" y="1011668"/>
            <a:ext cx="4790941" cy="1390918"/>
          </a:xfrm>
          <a:prstGeom prst="ellipse">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La question énergétique, l’enjeu du nucléaire</a:t>
            </a:r>
          </a:p>
        </p:txBody>
      </p:sp>
      <p:sp>
        <p:nvSpPr>
          <p:cNvPr id="24" name="Ellipse 23">
            <a:extLst>
              <a:ext uri="{FF2B5EF4-FFF2-40B4-BE49-F238E27FC236}">
                <a16:creationId xmlns:a16="http://schemas.microsoft.com/office/drawing/2014/main" id="{B88B6802-DA08-4B3E-800F-74854ED3F081}"/>
              </a:ext>
            </a:extLst>
          </p:cNvPr>
          <p:cNvSpPr/>
          <p:nvPr/>
        </p:nvSpPr>
        <p:spPr>
          <a:xfrm rot="1362819">
            <a:off x="6684840" y="3825515"/>
            <a:ext cx="4790941" cy="1787704"/>
          </a:xfrm>
          <a:prstGeom prst="ellipse">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Calibri" panose="020F0502020204030204" pitchFamily="34" charset="0"/>
                <a:cs typeface="Calibri" panose="020F0502020204030204" pitchFamily="34" charset="0"/>
              </a:rPr>
              <a:t>L’éthique dans la recherche dans les sciences sociales</a:t>
            </a:r>
          </a:p>
        </p:txBody>
      </p:sp>
      <p:sp>
        <p:nvSpPr>
          <p:cNvPr id="4" name="Ellipse 3">
            <a:extLst>
              <a:ext uri="{FF2B5EF4-FFF2-40B4-BE49-F238E27FC236}">
                <a16:creationId xmlns:a16="http://schemas.microsoft.com/office/drawing/2014/main" id="{3BF7D187-1E6C-48D2-BC3D-2038CE63CFEE}"/>
              </a:ext>
            </a:extLst>
          </p:cNvPr>
          <p:cNvSpPr/>
          <p:nvPr/>
        </p:nvSpPr>
        <p:spPr>
          <a:xfrm>
            <a:off x="4139059" y="2085306"/>
            <a:ext cx="3760631" cy="2268829"/>
          </a:xfrm>
          <a:prstGeom prst="ellipse">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rgbClr val="0070C0"/>
                </a:solidFill>
              </a:rPr>
              <a:t>L’idée de progrès et les imaginaires de la science</a:t>
            </a:r>
          </a:p>
        </p:txBody>
      </p:sp>
    </p:spTree>
    <p:extLst>
      <p:ext uri="{BB962C8B-B14F-4D97-AF65-F5344CB8AC3E}">
        <p14:creationId xmlns:p14="http://schemas.microsoft.com/office/powerpoint/2010/main" val="19930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D812DD-6CBB-469B-AF2E-EB504CF6D12B}"/>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AF03247-93E5-4761-8843-73BF0DE540EE}"/>
              </a:ext>
            </a:extLst>
          </p:cNvPr>
          <p:cNvSpPr>
            <a:spLocks noGrp="1"/>
          </p:cNvSpPr>
          <p:nvPr>
            <p:ph type="title"/>
          </p:nvPr>
        </p:nvSpPr>
        <p:spPr>
          <a:xfrm>
            <a:off x="958273" y="2286289"/>
            <a:ext cx="10515600" cy="1325563"/>
          </a:xfrm>
        </p:spPr>
        <p:txBody>
          <a:bodyPr/>
          <a:lstStyle/>
          <a:p>
            <a:pPr algn="ctr"/>
            <a:r>
              <a:rPr lang="fr-FR" b="1" dirty="0">
                <a:solidFill>
                  <a:schemeClr val="bg1"/>
                </a:solidFill>
              </a:rPr>
              <a:t>L’éthique de la recherche : grands principes</a:t>
            </a:r>
          </a:p>
        </p:txBody>
      </p:sp>
    </p:spTree>
    <p:extLst>
      <p:ext uri="{BB962C8B-B14F-4D97-AF65-F5344CB8AC3E}">
        <p14:creationId xmlns:p14="http://schemas.microsoft.com/office/powerpoint/2010/main" val="256909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756B57-F62B-4FFD-8CD6-78602C96583C}"/>
              </a:ext>
            </a:extLst>
          </p:cNvPr>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ntégrité scientifique _ enjeux et perspectives - Interview de Pierre Corvol">
            <a:hlinkClick r:id="" action="ppaction://media"/>
            <a:extLst>
              <a:ext uri="{FF2B5EF4-FFF2-40B4-BE49-F238E27FC236}">
                <a16:creationId xmlns:a16="http://schemas.microsoft.com/office/drawing/2014/main" id="{C0616979-DF87-4A7C-85A5-311B4EF8B9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70699" y="726510"/>
            <a:ext cx="10129676" cy="5697814"/>
          </a:xfrm>
          <a:ln>
            <a:solidFill>
              <a:schemeClr val="bg1">
                <a:lumMod val="50000"/>
              </a:schemeClr>
            </a:solidFill>
          </a:ln>
          <a:effectLst>
            <a:outerShdw blurRad="63500" sx="102000" sy="102000" algn="ctr" rotWithShape="0">
              <a:prstClr val="black">
                <a:alpha val="40000"/>
              </a:prstClr>
            </a:outerShdw>
          </a:effectLst>
        </p:spPr>
      </p:pic>
      <p:sp>
        <p:nvSpPr>
          <p:cNvPr id="7" name="ZoneTexte 6">
            <a:extLst>
              <a:ext uri="{FF2B5EF4-FFF2-40B4-BE49-F238E27FC236}">
                <a16:creationId xmlns:a16="http://schemas.microsoft.com/office/drawing/2014/main" id="{F83E4C8C-CC3E-434D-8E33-66811C3AE56C}"/>
              </a:ext>
            </a:extLst>
          </p:cNvPr>
          <p:cNvSpPr txBox="1"/>
          <p:nvPr/>
        </p:nvSpPr>
        <p:spPr>
          <a:xfrm>
            <a:off x="1029204" y="152483"/>
            <a:ext cx="10208750" cy="461665"/>
          </a:xfrm>
          <a:prstGeom prst="rect">
            <a:avLst/>
          </a:prstGeom>
          <a:noFill/>
        </p:spPr>
        <p:txBody>
          <a:bodyPr wrap="square">
            <a:spAutoFit/>
          </a:bodyPr>
          <a:lstStyle/>
          <a:p>
            <a:r>
              <a:rPr lang="fr-FR" sz="2400" dirty="0"/>
              <a:t>Intégrité scientifique : enjeux et perspectives - Interview de Pierre </a:t>
            </a:r>
            <a:r>
              <a:rPr lang="fr-FR" sz="2400" dirty="0" err="1"/>
              <a:t>Corvol</a:t>
            </a:r>
            <a:r>
              <a:rPr lang="fr-FR" sz="2400" dirty="0"/>
              <a:t> (2019)</a:t>
            </a:r>
          </a:p>
        </p:txBody>
      </p:sp>
      <p:sp>
        <p:nvSpPr>
          <p:cNvPr id="3" name="ZoneTexte 2">
            <a:extLst>
              <a:ext uri="{FF2B5EF4-FFF2-40B4-BE49-F238E27FC236}">
                <a16:creationId xmlns:a16="http://schemas.microsoft.com/office/drawing/2014/main" id="{3E2A0A6B-D6A3-8D8C-496A-2267F80317FA}"/>
              </a:ext>
            </a:extLst>
          </p:cNvPr>
          <p:cNvSpPr txBox="1"/>
          <p:nvPr/>
        </p:nvSpPr>
        <p:spPr>
          <a:xfrm>
            <a:off x="3576386" y="6456496"/>
            <a:ext cx="6093994" cy="369332"/>
          </a:xfrm>
          <a:prstGeom prst="rect">
            <a:avLst/>
          </a:prstGeom>
          <a:noFill/>
        </p:spPr>
        <p:txBody>
          <a:bodyPr wrap="square">
            <a:spAutoFit/>
          </a:bodyPr>
          <a:lstStyle/>
          <a:p>
            <a:r>
              <a:rPr lang="fr-FR" dirty="0"/>
              <a:t>https://www.youtube.com/watch?v=_aoVbJRmn5s</a:t>
            </a:r>
          </a:p>
        </p:txBody>
      </p:sp>
    </p:spTree>
    <p:extLst>
      <p:ext uri="{BB962C8B-B14F-4D97-AF65-F5344CB8AC3E}">
        <p14:creationId xmlns:p14="http://schemas.microsoft.com/office/powerpoint/2010/main" val="29895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30F2CC8-E512-4169-8248-16A46426E7AF}"/>
              </a:ext>
            </a:extLst>
          </p:cNvPr>
          <p:cNvSpPr>
            <a:spLocks noGrp="1"/>
          </p:cNvSpPr>
          <p:nvPr>
            <p:ph idx="1"/>
          </p:nvPr>
        </p:nvSpPr>
        <p:spPr>
          <a:xfrm>
            <a:off x="967509" y="2444461"/>
            <a:ext cx="10515600" cy="984540"/>
          </a:xfrm>
          <a:solidFill>
            <a:schemeClr val="bg2"/>
          </a:solidFill>
          <a:ln w="38100">
            <a:solidFill>
              <a:schemeClr val="tx1">
                <a:lumMod val="65000"/>
                <a:lumOff val="35000"/>
              </a:schemeClr>
            </a:solidFill>
          </a:ln>
          <a:effectLst>
            <a:outerShdw blurRad="63500" sx="102000" sy="102000" algn="ctr" rotWithShape="0">
              <a:prstClr val="black">
                <a:alpha val="40000"/>
              </a:prstClr>
            </a:outerShdw>
          </a:effectLst>
        </p:spPr>
        <p:txBody>
          <a:bodyPr>
            <a:noAutofit/>
          </a:bodyPr>
          <a:lstStyle/>
          <a:p>
            <a:pPr>
              <a:buFont typeface="Wingdings" panose="05000000000000000000" pitchFamily="2" charset="2"/>
              <a:buChar char="à"/>
            </a:pPr>
            <a:r>
              <a:rPr lang="fr-FR" sz="3200" dirty="0">
                <a:sym typeface="Wingdings" panose="05000000000000000000" pitchFamily="2" charset="2"/>
              </a:rPr>
              <a:t>Que retenez-vous de cet entretien ? Les points importants ?</a:t>
            </a:r>
            <a:endParaRPr lang="fr-FR" sz="3200" dirty="0"/>
          </a:p>
        </p:txBody>
      </p:sp>
    </p:spTree>
    <p:extLst>
      <p:ext uri="{BB962C8B-B14F-4D97-AF65-F5344CB8AC3E}">
        <p14:creationId xmlns:p14="http://schemas.microsoft.com/office/powerpoint/2010/main" val="3896327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A97D396-EBC4-4425-A812-EDCE352ED4E8}"/>
              </a:ext>
            </a:extLst>
          </p:cNvPr>
          <p:cNvSpPr>
            <a:spLocks noGrp="1"/>
          </p:cNvSpPr>
          <p:nvPr>
            <p:ph idx="1"/>
          </p:nvPr>
        </p:nvSpPr>
        <p:spPr>
          <a:xfrm>
            <a:off x="838200" y="1061157"/>
            <a:ext cx="10515600" cy="4504266"/>
          </a:xfrm>
          <a:solidFill>
            <a:schemeClr val="accent1">
              <a:lumMod val="20000"/>
              <a:lumOff val="80000"/>
            </a:schemeClr>
          </a:solidFill>
        </p:spPr>
        <p:txBody>
          <a:bodyPr>
            <a:normAutofit/>
          </a:bodyPr>
          <a:lstStyle/>
          <a:p>
            <a:pPr marL="0" indent="0">
              <a:buNone/>
            </a:pPr>
            <a:r>
              <a:rPr lang="fr-FR" dirty="0">
                <a:solidFill>
                  <a:srgbClr val="0070C0"/>
                </a:solidFill>
              </a:rPr>
              <a:t>« </a:t>
            </a:r>
            <a:r>
              <a:rPr lang="fr-FR" b="1" dirty="0">
                <a:solidFill>
                  <a:srgbClr val="0070C0"/>
                </a:solidFill>
              </a:rPr>
              <a:t>L’éthique</a:t>
            </a:r>
            <a:r>
              <a:rPr lang="fr-FR" dirty="0">
                <a:solidFill>
                  <a:srgbClr val="0070C0"/>
                </a:solidFill>
              </a:rPr>
              <a:t> nous invite à réfléchir aux valeurs qui motivent nos actes et à leurs conséquences et fait appel à notre sens moral et à celui de notre responsabilité.</a:t>
            </a:r>
          </a:p>
          <a:p>
            <a:pPr marL="0" indent="0">
              <a:buNone/>
            </a:pPr>
            <a:r>
              <a:rPr lang="fr-FR" dirty="0">
                <a:solidFill>
                  <a:srgbClr val="0070C0"/>
                </a:solidFill>
              </a:rPr>
              <a:t>La </a:t>
            </a:r>
            <a:r>
              <a:rPr lang="fr-FR" b="1" dirty="0">
                <a:solidFill>
                  <a:srgbClr val="0070C0"/>
                </a:solidFill>
              </a:rPr>
              <a:t>déontologie</a:t>
            </a:r>
            <a:r>
              <a:rPr lang="fr-FR" dirty="0">
                <a:solidFill>
                  <a:srgbClr val="0070C0"/>
                </a:solidFill>
              </a:rPr>
              <a:t> réunit les devoirs et obligations imposés à une profession, une fonction ou une responsabilité.</a:t>
            </a:r>
          </a:p>
          <a:p>
            <a:pPr marL="0" indent="0">
              <a:buNone/>
            </a:pPr>
            <a:r>
              <a:rPr lang="fr-FR" b="1" dirty="0">
                <a:solidFill>
                  <a:srgbClr val="0070C0"/>
                </a:solidFill>
              </a:rPr>
              <a:t>L'intégrité scientifique </a:t>
            </a:r>
            <a:r>
              <a:rPr lang="fr-FR" dirty="0">
                <a:solidFill>
                  <a:srgbClr val="0070C0"/>
                </a:solidFill>
              </a:rPr>
              <a:t>concerne, quant à elle, la "bonne" conduite des pratiques de recherche. »</a:t>
            </a:r>
          </a:p>
          <a:p>
            <a:pPr marL="0" indent="0">
              <a:buNone/>
            </a:pPr>
            <a:r>
              <a:rPr lang="fr-FR" dirty="0">
                <a:solidFill>
                  <a:srgbClr val="0070C0"/>
                </a:solidFill>
              </a:rPr>
              <a:t>Au CNRS, ces questions sont confiées au </a:t>
            </a:r>
            <a:r>
              <a:rPr lang="fr-FR" b="1" dirty="0">
                <a:solidFill>
                  <a:srgbClr val="0070C0"/>
                </a:solidFill>
              </a:rPr>
              <a:t>référent déontologue</a:t>
            </a:r>
            <a:r>
              <a:rPr lang="fr-FR" dirty="0">
                <a:solidFill>
                  <a:srgbClr val="0070C0"/>
                </a:solidFill>
              </a:rPr>
              <a:t>, </a:t>
            </a:r>
            <a:r>
              <a:rPr lang="fr-FR" b="1" dirty="0">
                <a:solidFill>
                  <a:srgbClr val="0070C0"/>
                </a:solidFill>
              </a:rPr>
              <a:t>référent lancement d’alerte</a:t>
            </a:r>
            <a:r>
              <a:rPr lang="fr-FR" dirty="0">
                <a:solidFill>
                  <a:srgbClr val="0070C0"/>
                </a:solidFill>
              </a:rPr>
              <a:t>, </a:t>
            </a:r>
            <a:r>
              <a:rPr lang="fr-FR" b="1" dirty="0">
                <a:solidFill>
                  <a:srgbClr val="0070C0"/>
                </a:solidFill>
              </a:rPr>
              <a:t>référent intégrité scientifique</a:t>
            </a:r>
            <a:r>
              <a:rPr lang="fr-FR" dirty="0">
                <a:solidFill>
                  <a:srgbClr val="0070C0"/>
                </a:solidFill>
              </a:rPr>
              <a:t>, à la </a:t>
            </a:r>
            <a:r>
              <a:rPr lang="fr-FR" b="1" dirty="0">
                <a:solidFill>
                  <a:srgbClr val="0070C0"/>
                </a:solidFill>
              </a:rPr>
              <a:t>médiatrice</a:t>
            </a:r>
            <a:r>
              <a:rPr lang="fr-FR" dirty="0">
                <a:solidFill>
                  <a:srgbClr val="0070C0"/>
                </a:solidFill>
              </a:rPr>
              <a:t> et au </a:t>
            </a:r>
            <a:r>
              <a:rPr lang="fr-FR" b="1" dirty="0">
                <a:solidFill>
                  <a:srgbClr val="0070C0"/>
                </a:solidFill>
              </a:rPr>
              <a:t>comité d’éthique du CNRS</a:t>
            </a:r>
            <a:r>
              <a:rPr lang="fr-FR" dirty="0">
                <a:solidFill>
                  <a:srgbClr val="0070C0"/>
                </a:solidFill>
              </a:rPr>
              <a:t>. » (https://www.cnrs.fr/fr.)</a:t>
            </a:r>
          </a:p>
        </p:txBody>
      </p:sp>
    </p:spTree>
    <p:extLst>
      <p:ext uri="{BB962C8B-B14F-4D97-AF65-F5344CB8AC3E}">
        <p14:creationId xmlns:p14="http://schemas.microsoft.com/office/powerpoint/2010/main" val="3934938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06530D-6D0B-F23B-7D3D-1CEABC7139D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6A63D49-72B3-F122-46B4-8308538B0FFE}"/>
              </a:ext>
            </a:extLst>
          </p:cNvPr>
          <p:cNvSpPr>
            <a:spLocks noGrp="1"/>
          </p:cNvSpPr>
          <p:nvPr>
            <p:ph idx="1"/>
          </p:nvPr>
        </p:nvSpPr>
        <p:spPr/>
        <p:txBody>
          <a:bodyPr>
            <a:normAutofit/>
          </a:bodyPr>
          <a:lstStyle/>
          <a:p>
            <a:pPr marL="0" indent="0" algn="ctr">
              <a:buNone/>
            </a:pPr>
            <a:r>
              <a:rPr lang="fr-FR" sz="6000" dirty="0"/>
              <a:t>Code classe :</a:t>
            </a:r>
          </a:p>
          <a:p>
            <a:pPr marL="0" indent="0" algn="ctr">
              <a:buNone/>
            </a:pPr>
            <a:r>
              <a:rPr lang="fr-FR" sz="6000" b="1" i="0" dirty="0">
                <a:solidFill>
                  <a:srgbClr val="242424"/>
                </a:solidFill>
                <a:effectLst/>
                <a:latin typeface="-apple-system"/>
              </a:rPr>
              <a:t>…</a:t>
            </a:r>
            <a:endParaRPr lang="fr-FR" sz="6000" dirty="0"/>
          </a:p>
        </p:txBody>
      </p:sp>
    </p:spTree>
    <p:extLst>
      <p:ext uri="{BB962C8B-B14F-4D97-AF65-F5344CB8AC3E}">
        <p14:creationId xmlns:p14="http://schemas.microsoft.com/office/powerpoint/2010/main" val="1885146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AEAC35F-3E33-40FC-A236-1C73612A0BEF}"/>
              </a:ext>
            </a:extLst>
          </p:cNvPr>
          <p:cNvPicPr>
            <a:picLocks noChangeAspect="1"/>
          </p:cNvPicPr>
          <p:nvPr/>
        </p:nvPicPr>
        <p:blipFill>
          <a:blip r:embed="rId2"/>
          <a:stretch>
            <a:fillRect/>
          </a:stretch>
        </p:blipFill>
        <p:spPr>
          <a:xfrm>
            <a:off x="2325991" y="192720"/>
            <a:ext cx="7248469" cy="3086630"/>
          </a:xfrm>
          <a:prstGeom prst="rect">
            <a:avLst/>
          </a:prstGeom>
        </p:spPr>
      </p:pic>
      <p:sp>
        <p:nvSpPr>
          <p:cNvPr id="5" name="Espace réservé du contenu 2">
            <a:extLst>
              <a:ext uri="{FF2B5EF4-FFF2-40B4-BE49-F238E27FC236}">
                <a16:creationId xmlns:a16="http://schemas.microsoft.com/office/drawing/2014/main" id="{D7B8AF33-64A8-40F8-838A-644A7F2E131C}"/>
              </a:ext>
            </a:extLst>
          </p:cNvPr>
          <p:cNvSpPr>
            <a:spLocks noGrp="1"/>
          </p:cNvSpPr>
          <p:nvPr>
            <p:ph idx="1"/>
          </p:nvPr>
        </p:nvSpPr>
        <p:spPr>
          <a:xfrm>
            <a:off x="692426" y="2952060"/>
            <a:ext cx="10515600" cy="4351338"/>
          </a:xfrm>
        </p:spPr>
        <p:txBody>
          <a:bodyPr>
            <a:normAutofit fontScale="92500" lnSpcReduction="10000"/>
          </a:bodyPr>
          <a:lstStyle/>
          <a:p>
            <a:pPr marL="0" indent="0">
              <a:buNone/>
            </a:pPr>
            <a:endParaRPr lang="fr-FR" b="0" i="0" dirty="0">
              <a:solidFill>
                <a:srgbClr val="333333"/>
              </a:solidFill>
              <a:effectLst/>
            </a:endParaRPr>
          </a:p>
          <a:p>
            <a:pPr marL="0" indent="0" algn="l">
              <a:buNone/>
            </a:pPr>
            <a:r>
              <a:rPr lang="fr-FR" b="0" i="0" dirty="0">
                <a:solidFill>
                  <a:srgbClr val="151723"/>
                </a:solidFill>
                <a:effectLst/>
              </a:rPr>
              <a:t>« </a:t>
            </a:r>
            <a:r>
              <a:rPr lang="fr-FR" b="1" i="0" dirty="0">
                <a:solidFill>
                  <a:srgbClr val="151723"/>
                </a:solidFill>
                <a:effectLst/>
              </a:rPr>
              <a:t>L’intégrité scientifique </a:t>
            </a:r>
            <a:r>
              <a:rPr lang="fr-FR" b="0" i="0" dirty="0">
                <a:solidFill>
                  <a:srgbClr val="151723"/>
                </a:solidFill>
                <a:effectLst/>
              </a:rPr>
              <a:t>se réfère à l’ensemble des règles et valeurs qui régissent l’activité scientifique et en garantissent le caractère </a:t>
            </a:r>
            <a:r>
              <a:rPr lang="fr-FR" b="1" i="0" dirty="0">
                <a:solidFill>
                  <a:srgbClr val="151723"/>
                </a:solidFill>
                <a:effectLst/>
              </a:rPr>
              <a:t>honnête</a:t>
            </a:r>
            <a:r>
              <a:rPr lang="fr-FR" b="0" i="0" dirty="0">
                <a:solidFill>
                  <a:srgbClr val="151723"/>
                </a:solidFill>
                <a:effectLst/>
              </a:rPr>
              <a:t>.</a:t>
            </a:r>
          </a:p>
          <a:p>
            <a:pPr marL="0" indent="0" algn="l">
              <a:buNone/>
            </a:pPr>
            <a:r>
              <a:rPr lang="fr-FR" b="0" i="0" dirty="0">
                <a:solidFill>
                  <a:srgbClr val="151723"/>
                </a:solidFill>
                <a:effectLst/>
              </a:rPr>
              <a:t>Elle est  indispensable à la </a:t>
            </a:r>
            <a:r>
              <a:rPr lang="fr-FR" b="1" i="0" dirty="0">
                <a:solidFill>
                  <a:srgbClr val="151723"/>
                </a:solidFill>
                <a:effectLst/>
              </a:rPr>
              <a:t>crédibilité</a:t>
            </a:r>
            <a:r>
              <a:rPr lang="fr-FR" b="0" i="0" dirty="0">
                <a:solidFill>
                  <a:srgbClr val="151723"/>
                </a:solidFill>
                <a:effectLst/>
              </a:rPr>
              <a:t> de la science et à la </a:t>
            </a:r>
            <a:r>
              <a:rPr lang="fr-FR" b="1" i="0" dirty="0">
                <a:solidFill>
                  <a:srgbClr val="151723"/>
                </a:solidFill>
                <a:effectLst/>
              </a:rPr>
              <a:t>confiance</a:t>
            </a:r>
            <a:r>
              <a:rPr lang="fr-FR" b="0" i="0" dirty="0">
                <a:solidFill>
                  <a:srgbClr val="151723"/>
                </a:solidFill>
                <a:effectLst/>
              </a:rPr>
              <a:t> que lui accorde la société.</a:t>
            </a:r>
          </a:p>
          <a:p>
            <a:pPr marL="0" indent="0" algn="l">
              <a:buNone/>
            </a:pPr>
            <a:r>
              <a:rPr lang="fr-FR" b="0" i="0" dirty="0">
                <a:solidFill>
                  <a:srgbClr val="151723"/>
                </a:solidFill>
                <a:effectLst/>
              </a:rPr>
              <a:t>On désigne, en général les méconduites scientifiques par la trilogie des fraudes FFP (Fabrication de données, Falsification de données, Plagiat), complétée d’une large « zone grise », qui comprend, entre autres, des comportements critiquables relatifs aux publications ou encore des expertises faites en cachant des liens d’intérêt. » (site du CNRS)</a:t>
            </a:r>
            <a:br>
              <a:rPr lang="fr-FR" dirty="0"/>
            </a:br>
            <a:endParaRPr lang="fr-FR" dirty="0"/>
          </a:p>
        </p:txBody>
      </p:sp>
      <p:sp>
        <p:nvSpPr>
          <p:cNvPr id="9" name="Rectangle 8">
            <a:extLst>
              <a:ext uri="{FF2B5EF4-FFF2-40B4-BE49-F238E27FC236}">
                <a16:creationId xmlns:a16="http://schemas.microsoft.com/office/drawing/2014/main" id="{A6D1F42B-E5D9-49E5-A18F-15896FEC612B}"/>
              </a:ext>
            </a:extLst>
          </p:cNvPr>
          <p:cNvSpPr/>
          <p:nvPr/>
        </p:nvSpPr>
        <p:spPr>
          <a:xfrm>
            <a:off x="2374455" y="1696279"/>
            <a:ext cx="2409582" cy="3975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65758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164D134-C8DB-448A-ABA0-E1108EA91C75}"/>
              </a:ext>
            </a:extLst>
          </p:cNvPr>
          <p:cNvSpPr txBox="1"/>
          <p:nvPr/>
        </p:nvSpPr>
        <p:spPr>
          <a:xfrm>
            <a:off x="300625" y="3269976"/>
            <a:ext cx="11599101" cy="3054362"/>
          </a:xfrm>
          <a:prstGeom prst="rect">
            <a:avLst/>
          </a:prstGeom>
          <a:noFill/>
        </p:spPr>
        <p:txBody>
          <a:bodyPr wrap="square">
            <a:spAutoFit/>
          </a:bodyPr>
          <a:lstStyle/>
          <a:p>
            <a:pPr algn="l">
              <a:lnSpc>
                <a:spcPct val="80000"/>
              </a:lnSpc>
            </a:pPr>
            <a:r>
              <a:rPr lang="fr-FR" sz="2400" b="0" i="0" dirty="0">
                <a:solidFill>
                  <a:srgbClr val="333333"/>
                </a:solidFill>
                <a:effectLst/>
              </a:rPr>
              <a:t>« Les questions relatives à la </a:t>
            </a:r>
            <a:r>
              <a:rPr lang="fr-FR" sz="2400" b="1" i="0" dirty="0">
                <a:solidFill>
                  <a:srgbClr val="333333"/>
                </a:solidFill>
                <a:effectLst/>
              </a:rPr>
              <a:t>déontologie</a:t>
            </a:r>
            <a:r>
              <a:rPr lang="fr-FR" sz="2400" b="0" i="0" dirty="0">
                <a:solidFill>
                  <a:srgbClr val="333333"/>
                </a:solidFill>
                <a:effectLst/>
              </a:rPr>
              <a:t> du fonctionnaire (chercheurs inclus), sur ses droits et devoirs, par exemple sur des questions liées aux conflits d’intérêt, aux cumuls de fonctions, aux relations professionnelles. » (site de l’Université de Nanterre)</a:t>
            </a:r>
          </a:p>
          <a:p>
            <a:pPr algn="l">
              <a:lnSpc>
                <a:spcPct val="80000"/>
              </a:lnSpc>
            </a:pPr>
            <a:br>
              <a:rPr lang="fr-FR" sz="2400" dirty="0"/>
            </a:br>
            <a:r>
              <a:rPr lang="fr-FR" sz="2400" dirty="0"/>
              <a:t>« </a:t>
            </a:r>
            <a:r>
              <a:rPr lang="fr-FR" sz="2400" b="0" i="0" dirty="0">
                <a:solidFill>
                  <a:srgbClr val="151723"/>
                </a:solidFill>
                <a:effectLst/>
              </a:rPr>
              <a:t>La fonction de déontologue fait suite à la loi du 20 avril 2016, relative à la déontologie et aux droits et obligations des fonctionnaires, et à son décret d’application en avril 2017. Le référent déontologue est chargé, par la loi, de répondre aux demandes d’avis des agents et de leurs apporter des conseils sur la déontologie, notamment sur </a:t>
            </a:r>
            <a:r>
              <a:rPr lang="fr-FR" sz="2400" b="1" i="0" dirty="0">
                <a:solidFill>
                  <a:srgbClr val="151723"/>
                </a:solidFill>
                <a:effectLst/>
              </a:rPr>
              <a:t>l’intégrité, la probité, la neutralité, la laïcité, le secret professionnel, l’indépendance de chercheurs, l’obéissance hiérarchique, le cumul des fonctions ou encore le conflit d’intérêt</a:t>
            </a:r>
            <a:r>
              <a:rPr lang="fr-FR" sz="2400" b="0" i="0" dirty="0">
                <a:solidFill>
                  <a:srgbClr val="151723"/>
                </a:solidFill>
                <a:effectLst/>
              </a:rPr>
              <a:t>. » (site du CNRS)</a:t>
            </a:r>
          </a:p>
        </p:txBody>
      </p:sp>
      <p:pic>
        <p:nvPicPr>
          <p:cNvPr id="3" name="Image 2">
            <a:extLst>
              <a:ext uri="{FF2B5EF4-FFF2-40B4-BE49-F238E27FC236}">
                <a16:creationId xmlns:a16="http://schemas.microsoft.com/office/drawing/2014/main" id="{32C00E84-0365-489F-A6F1-71AF7289DD5B}"/>
              </a:ext>
            </a:extLst>
          </p:cNvPr>
          <p:cNvPicPr>
            <a:picLocks noChangeAspect="1"/>
          </p:cNvPicPr>
          <p:nvPr/>
        </p:nvPicPr>
        <p:blipFill>
          <a:blip r:embed="rId2"/>
          <a:stretch>
            <a:fillRect/>
          </a:stretch>
        </p:blipFill>
        <p:spPr>
          <a:xfrm>
            <a:off x="2729948" y="25052"/>
            <a:ext cx="7248469" cy="3086630"/>
          </a:xfrm>
          <a:prstGeom prst="rect">
            <a:avLst/>
          </a:prstGeom>
        </p:spPr>
      </p:pic>
      <p:sp>
        <p:nvSpPr>
          <p:cNvPr id="4" name="Rectangle 3">
            <a:extLst>
              <a:ext uri="{FF2B5EF4-FFF2-40B4-BE49-F238E27FC236}">
                <a16:creationId xmlns:a16="http://schemas.microsoft.com/office/drawing/2014/main" id="{D774F666-18FA-4596-9C35-6204849213C8}"/>
              </a:ext>
            </a:extLst>
          </p:cNvPr>
          <p:cNvSpPr/>
          <p:nvPr/>
        </p:nvSpPr>
        <p:spPr>
          <a:xfrm>
            <a:off x="2811777" y="901149"/>
            <a:ext cx="2409582" cy="3975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4819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E541ECA-6CA6-484C-9FE9-788B0F657147}"/>
              </a:ext>
            </a:extLst>
          </p:cNvPr>
          <p:cNvSpPr>
            <a:spLocks noGrp="1"/>
          </p:cNvSpPr>
          <p:nvPr>
            <p:ph idx="1"/>
          </p:nvPr>
        </p:nvSpPr>
        <p:spPr>
          <a:xfrm>
            <a:off x="511629" y="742123"/>
            <a:ext cx="10842171" cy="5501830"/>
          </a:xfrm>
        </p:spPr>
        <p:txBody>
          <a:bodyPr vert="horz" lIns="91440" tIns="45720" rIns="91440" bIns="45720" rtlCol="0" anchor="t">
            <a:normAutofit/>
          </a:bodyPr>
          <a:lstStyle/>
          <a:p>
            <a:pPr marL="457200" indent="-457200"/>
            <a:r>
              <a:rPr lang="fr-FR" dirty="0"/>
              <a:t>Le terme "</a:t>
            </a:r>
            <a:r>
              <a:rPr lang="fr-FR" b="1" dirty="0"/>
              <a:t>déontologie</a:t>
            </a:r>
            <a:r>
              <a:rPr lang="fr-FR" dirty="0"/>
              <a:t>"  signifie l’éthique appliquée à un champ professionnel. Il regroupe l’ensemble des règles qui régissent l’exercice d’une fonction professionnelle. </a:t>
            </a:r>
          </a:p>
          <a:p>
            <a:pPr marL="457200" indent="-457200"/>
            <a:r>
              <a:rPr lang="fr-FR" dirty="0">
                <a:cs typeface="Calibri"/>
              </a:rPr>
              <a:t>Chaque profession, en particulier les </a:t>
            </a:r>
            <a:r>
              <a:rPr lang="fr-FR" b="1" dirty="0">
                <a:cs typeface="Calibri"/>
              </a:rPr>
              <a:t>professions réglementées </a:t>
            </a:r>
            <a:r>
              <a:rPr lang="fr-FR" dirty="0">
                <a:cs typeface="Calibri"/>
              </a:rPr>
              <a:t>dans le champ juridique (magistrats, avocats, notaires) mais aussi médical (médecins, pharmaciens, </a:t>
            </a:r>
            <a:r>
              <a:rPr lang="fr-FR" dirty="0" err="1">
                <a:cs typeface="Calibri"/>
              </a:rPr>
              <a:t>sages-femmes</a:t>
            </a:r>
            <a:r>
              <a:rPr lang="fr-FR" dirty="0">
                <a:cs typeface="Calibri"/>
              </a:rPr>
              <a:t>) disposent d'un code de déontologie et d'institutions disposant d'un pouvoir coercitif de sanction voire d'exclusion en cas de manquement à ce code.</a:t>
            </a:r>
          </a:p>
          <a:p>
            <a:pPr marL="457200" indent="-457200"/>
            <a:r>
              <a:rPr lang="fr-FR" dirty="0">
                <a:cs typeface="Calibri"/>
              </a:rPr>
              <a:t>Elle doit être distinguée de la morale professionnelle, plus diffuse, pas nécessairement codifiée dans une déontologie.</a:t>
            </a:r>
          </a:p>
          <a:p>
            <a:pPr marL="457200" indent="-457200"/>
            <a:r>
              <a:rPr lang="fr-FR" dirty="0">
                <a:cs typeface="Calibri"/>
              </a:rPr>
              <a:t>Le journalisme dispose d'un code de déontologie non contraignant, n'étant pas une "profession réglementée".</a:t>
            </a:r>
            <a:endParaRPr lang="en-US" dirty="0"/>
          </a:p>
        </p:txBody>
      </p:sp>
      <p:sp>
        <p:nvSpPr>
          <p:cNvPr id="5" name="Espace réservé du pied de page 4">
            <a:extLst>
              <a:ext uri="{FF2B5EF4-FFF2-40B4-BE49-F238E27FC236}">
                <a16:creationId xmlns:a16="http://schemas.microsoft.com/office/drawing/2014/main" id="{63CF88D3-4F61-4D70-BCA8-5ECBA7B8AD45}"/>
              </a:ext>
            </a:extLst>
          </p:cNvPr>
          <p:cNvSpPr>
            <a:spLocks noGrp="1"/>
          </p:cNvSpPr>
          <p:nvPr>
            <p:ph type="ftr" sz="quarter" idx="11"/>
          </p:nvPr>
        </p:nvSpPr>
        <p:spPr/>
        <p:txBody>
          <a:bodyPr/>
          <a:lstStyle/>
          <a:p>
            <a:r>
              <a:rPr lang="fr-FR"/>
              <a:t>Pole Humanités Design Département des Relations Humaines</a:t>
            </a:r>
          </a:p>
        </p:txBody>
      </p:sp>
      <p:sp>
        <p:nvSpPr>
          <p:cNvPr id="6" name="Espace réservé du numéro de diapositive 5">
            <a:extLst>
              <a:ext uri="{FF2B5EF4-FFF2-40B4-BE49-F238E27FC236}">
                <a16:creationId xmlns:a16="http://schemas.microsoft.com/office/drawing/2014/main" id="{B5329E1F-E49E-427A-9A73-2DCC12C0243B}"/>
              </a:ext>
            </a:extLst>
          </p:cNvPr>
          <p:cNvSpPr>
            <a:spLocks noGrp="1"/>
          </p:cNvSpPr>
          <p:nvPr>
            <p:ph type="sldNum" sz="quarter" idx="12"/>
          </p:nvPr>
        </p:nvSpPr>
        <p:spPr/>
        <p:txBody>
          <a:bodyPr/>
          <a:lstStyle/>
          <a:p>
            <a:fld id="{8C283176-C17C-43E1-862E-26F06C6D0497}" type="slidenum">
              <a:rPr lang="fr-FR" smtClean="0"/>
              <a:t>22</a:t>
            </a:fld>
            <a:endParaRPr lang="fr-FR"/>
          </a:p>
        </p:txBody>
      </p:sp>
    </p:spTree>
    <p:extLst>
      <p:ext uri="{BB962C8B-B14F-4D97-AF65-F5344CB8AC3E}">
        <p14:creationId xmlns:p14="http://schemas.microsoft.com/office/powerpoint/2010/main" val="3427687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87BA2B7-C3EE-40CB-BC96-268EC5DD643C}"/>
              </a:ext>
            </a:extLst>
          </p:cNvPr>
          <p:cNvPicPr>
            <a:picLocks noChangeAspect="1"/>
          </p:cNvPicPr>
          <p:nvPr/>
        </p:nvPicPr>
        <p:blipFill>
          <a:blip r:embed="rId2"/>
          <a:stretch>
            <a:fillRect/>
          </a:stretch>
        </p:blipFill>
        <p:spPr>
          <a:xfrm>
            <a:off x="1068535" y="191442"/>
            <a:ext cx="10054929" cy="6475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2530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6843AE4-7C75-49F2-91DD-5D48322C83A0}"/>
              </a:ext>
            </a:extLst>
          </p:cNvPr>
          <p:cNvSpPr>
            <a:spLocks noGrp="1"/>
          </p:cNvSpPr>
          <p:nvPr>
            <p:ph idx="1"/>
          </p:nvPr>
        </p:nvSpPr>
        <p:spPr>
          <a:xfrm>
            <a:off x="996244" y="1103136"/>
            <a:ext cx="10515600" cy="4351338"/>
          </a:xfrm>
          <a:solidFill>
            <a:schemeClr val="accent1">
              <a:lumMod val="20000"/>
              <a:lumOff val="80000"/>
            </a:schemeClr>
          </a:solidFill>
        </p:spPr>
        <p:txBody>
          <a:bodyPr>
            <a:normAutofit/>
          </a:bodyPr>
          <a:lstStyle/>
          <a:p>
            <a:pPr marL="0" indent="0">
              <a:buNone/>
            </a:pPr>
            <a:r>
              <a:rPr lang="fr-FR" b="0" i="0" dirty="0">
                <a:solidFill>
                  <a:srgbClr val="0070C0"/>
                </a:solidFill>
                <a:effectLst/>
                <a:latin typeface="Alegreya"/>
              </a:rPr>
              <a:t>« De façon minimale, il est possible de qualifier </a:t>
            </a:r>
            <a:r>
              <a:rPr lang="fr-FR" b="1" i="0" dirty="0">
                <a:solidFill>
                  <a:srgbClr val="0070C0"/>
                </a:solidFill>
                <a:effectLst/>
                <a:latin typeface="Alegreya"/>
              </a:rPr>
              <a:t>l’éthique de la recherche </a:t>
            </a:r>
            <a:r>
              <a:rPr lang="fr-FR" b="0" i="0" dirty="0">
                <a:solidFill>
                  <a:srgbClr val="0070C0"/>
                </a:solidFill>
                <a:effectLst/>
                <a:latin typeface="Alegreya"/>
              </a:rPr>
              <a:t>(ER) comme démarche </a:t>
            </a:r>
            <a:r>
              <a:rPr lang="fr-FR" b="0" i="1" dirty="0">
                <a:solidFill>
                  <a:srgbClr val="0070C0"/>
                </a:solidFill>
                <a:effectLst/>
                <a:latin typeface="Alegreya"/>
              </a:rPr>
              <a:t>réflexive</a:t>
            </a:r>
            <a:r>
              <a:rPr lang="fr-FR" b="0" i="0" dirty="0">
                <a:solidFill>
                  <a:srgbClr val="0070C0"/>
                </a:solidFill>
                <a:effectLst/>
                <a:latin typeface="Alegreya"/>
              </a:rPr>
              <a:t> sur les valeurs et les finalités de la recherche scientifique ;</a:t>
            </a:r>
          </a:p>
          <a:p>
            <a:pPr marL="0" indent="0">
              <a:buNone/>
            </a:pPr>
            <a:r>
              <a:rPr lang="fr-FR" b="1" i="0" dirty="0">
                <a:solidFill>
                  <a:srgbClr val="0070C0"/>
                </a:solidFill>
                <a:effectLst/>
                <a:latin typeface="Alegreya"/>
              </a:rPr>
              <a:t>l’intégrité scientifique </a:t>
            </a:r>
            <a:r>
              <a:rPr lang="fr-FR" b="0" i="0" dirty="0">
                <a:solidFill>
                  <a:srgbClr val="0070C0"/>
                </a:solidFill>
                <a:effectLst/>
                <a:latin typeface="Alegreya"/>
              </a:rPr>
              <a:t>(IS) comme démarche </a:t>
            </a:r>
            <a:r>
              <a:rPr lang="fr-FR" b="0" i="1" dirty="0">
                <a:solidFill>
                  <a:srgbClr val="0070C0"/>
                </a:solidFill>
                <a:effectLst/>
                <a:latin typeface="Alegreya"/>
              </a:rPr>
              <a:t>normative</a:t>
            </a:r>
            <a:r>
              <a:rPr lang="fr-FR" b="0" i="0" dirty="0">
                <a:solidFill>
                  <a:srgbClr val="0070C0"/>
                </a:solidFill>
                <a:effectLst/>
                <a:latin typeface="Alegreya"/>
              </a:rPr>
              <a:t> qui vise à encadrer les (bonnes) pratiques d’une communauté, en établissant normes et principes ;</a:t>
            </a:r>
          </a:p>
          <a:p>
            <a:pPr marL="0" indent="0">
              <a:buNone/>
            </a:pPr>
            <a:r>
              <a:rPr lang="fr-FR" b="0" i="0" dirty="0">
                <a:solidFill>
                  <a:srgbClr val="0070C0"/>
                </a:solidFill>
                <a:effectLst/>
                <a:latin typeface="Alegreya"/>
              </a:rPr>
              <a:t>la </a:t>
            </a:r>
            <a:r>
              <a:rPr lang="fr-FR" b="1" i="0" dirty="0">
                <a:solidFill>
                  <a:srgbClr val="0070C0"/>
                </a:solidFill>
                <a:effectLst/>
                <a:latin typeface="Alegreya"/>
              </a:rPr>
              <a:t>responsabilité sociale des sciences </a:t>
            </a:r>
            <a:r>
              <a:rPr lang="fr-FR" b="0" i="0" dirty="0">
                <a:solidFill>
                  <a:srgbClr val="0070C0"/>
                </a:solidFill>
                <a:effectLst/>
                <a:latin typeface="Alegreya"/>
              </a:rPr>
              <a:t>(RSS) comme démarche </a:t>
            </a:r>
            <a:r>
              <a:rPr lang="fr-FR" b="0" i="1" dirty="0">
                <a:solidFill>
                  <a:srgbClr val="0070C0"/>
                </a:solidFill>
                <a:effectLst/>
                <a:latin typeface="Alegreya"/>
              </a:rPr>
              <a:t>politique</a:t>
            </a:r>
            <a:r>
              <a:rPr lang="fr-FR" b="0" i="0" dirty="0">
                <a:solidFill>
                  <a:srgbClr val="0070C0"/>
                </a:solidFill>
                <a:effectLst/>
                <a:latin typeface="Alegreya"/>
              </a:rPr>
              <a:t> qui vise à appréhender le contexte et anticiper les conséquences de la science dans une prise de conscience du caractère impliqué de celle-ci. » (</a:t>
            </a:r>
            <a:r>
              <a:rPr lang="fr-FR" b="0" i="0" dirty="0" err="1">
                <a:solidFill>
                  <a:srgbClr val="0070C0"/>
                </a:solidFill>
                <a:effectLst/>
                <a:latin typeface="Alegreya"/>
              </a:rPr>
              <a:t>Coutellec</a:t>
            </a:r>
            <a:r>
              <a:rPr lang="fr-FR" b="0" i="0" dirty="0">
                <a:solidFill>
                  <a:srgbClr val="0070C0"/>
                </a:solidFill>
                <a:effectLst/>
                <a:latin typeface="Alegreya"/>
              </a:rPr>
              <a:t>, 2019)</a:t>
            </a:r>
            <a:endParaRPr lang="fr-FR" dirty="0">
              <a:solidFill>
                <a:srgbClr val="0070C0"/>
              </a:solidFill>
            </a:endParaRPr>
          </a:p>
        </p:txBody>
      </p:sp>
      <p:sp>
        <p:nvSpPr>
          <p:cNvPr id="2" name="Flèche : bas 1">
            <a:extLst>
              <a:ext uri="{FF2B5EF4-FFF2-40B4-BE49-F238E27FC236}">
                <a16:creationId xmlns:a16="http://schemas.microsoft.com/office/drawing/2014/main" id="{0E44A4B0-C586-4470-BD51-93BA2775416F}"/>
              </a:ext>
            </a:extLst>
          </p:cNvPr>
          <p:cNvSpPr/>
          <p:nvPr/>
        </p:nvSpPr>
        <p:spPr>
          <a:xfrm>
            <a:off x="4651512" y="5454474"/>
            <a:ext cx="1974574" cy="9860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0016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7E7A41E6-6A75-4C03-BA53-A8B0428EFE2D}"/>
              </a:ext>
            </a:extLst>
          </p:cNvPr>
          <p:cNvSpPr/>
          <p:nvPr/>
        </p:nvSpPr>
        <p:spPr>
          <a:xfrm>
            <a:off x="4425002" y="2246026"/>
            <a:ext cx="3239912" cy="2211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i="1" dirty="0"/>
              <a:t>Quelle composition entre ces dimensions ?</a:t>
            </a:r>
          </a:p>
        </p:txBody>
      </p:sp>
      <p:sp>
        <p:nvSpPr>
          <p:cNvPr id="7" name="Flèche : courbe vers la droite 6">
            <a:extLst>
              <a:ext uri="{FF2B5EF4-FFF2-40B4-BE49-F238E27FC236}">
                <a16:creationId xmlns:a16="http://schemas.microsoft.com/office/drawing/2014/main" id="{23030E73-C588-4F84-9066-B47C9E900ECC}"/>
              </a:ext>
            </a:extLst>
          </p:cNvPr>
          <p:cNvSpPr/>
          <p:nvPr/>
        </p:nvSpPr>
        <p:spPr>
          <a:xfrm rot="17280237" flipH="1">
            <a:off x="7017173" y="-610634"/>
            <a:ext cx="2174522" cy="4317864"/>
          </a:xfrm>
          <a:prstGeom prst="curvedRightArrow">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Flèche : courbe vers la droite 5">
            <a:extLst>
              <a:ext uri="{FF2B5EF4-FFF2-40B4-BE49-F238E27FC236}">
                <a16:creationId xmlns:a16="http://schemas.microsoft.com/office/drawing/2014/main" id="{43C66401-16BC-4A09-A077-87BB5A58D2AA}"/>
              </a:ext>
            </a:extLst>
          </p:cNvPr>
          <p:cNvSpPr/>
          <p:nvPr/>
        </p:nvSpPr>
        <p:spPr>
          <a:xfrm rot="4140158">
            <a:off x="2380396" y="-559945"/>
            <a:ext cx="1984963" cy="4255910"/>
          </a:xfrm>
          <a:prstGeom prst="curvedRightArrow">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Espace réservé du contenu 2">
            <a:extLst>
              <a:ext uri="{FF2B5EF4-FFF2-40B4-BE49-F238E27FC236}">
                <a16:creationId xmlns:a16="http://schemas.microsoft.com/office/drawing/2014/main" id="{FCAE31FC-6BC8-42B8-BB6D-3580280699C1}"/>
              </a:ext>
            </a:extLst>
          </p:cNvPr>
          <p:cNvSpPr>
            <a:spLocks noGrp="1"/>
          </p:cNvSpPr>
          <p:nvPr>
            <p:ph idx="1"/>
          </p:nvPr>
        </p:nvSpPr>
        <p:spPr>
          <a:xfrm>
            <a:off x="143310" y="3078691"/>
            <a:ext cx="4162777" cy="2092477"/>
          </a:xfrm>
          <a:solidFill>
            <a:schemeClr val="bg1"/>
          </a:solidFill>
          <a:effectLst>
            <a:outerShdw blurRad="63500" sx="102000" sy="102000" algn="ctr" rotWithShape="0">
              <a:prstClr val="black">
                <a:alpha val="40000"/>
              </a:prstClr>
            </a:outerShdw>
          </a:effectLst>
        </p:spPr>
        <p:txBody>
          <a:bodyPr>
            <a:normAutofit fontScale="92500" lnSpcReduction="10000"/>
          </a:bodyPr>
          <a:lstStyle/>
          <a:p>
            <a:pPr marL="0" indent="0" algn="ctr">
              <a:buNone/>
            </a:pPr>
            <a:r>
              <a:rPr lang="fr-FR" b="1" dirty="0"/>
              <a:t>Intégrité scientifique</a:t>
            </a:r>
          </a:p>
          <a:p>
            <a:pPr marL="0" indent="0" algn="ctr">
              <a:buNone/>
            </a:pPr>
            <a:r>
              <a:rPr lang="fr-FR" dirty="0"/>
              <a:t>Communauté des scientifiques et chercheurs</a:t>
            </a:r>
          </a:p>
          <a:p>
            <a:pPr marL="0" indent="0" algn="ctr">
              <a:buNone/>
            </a:pPr>
            <a:r>
              <a:rPr lang="fr-FR" i="1" dirty="0"/>
              <a:t>Dominante principielle ?</a:t>
            </a:r>
          </a:p>
          <a:p>
            <a:pPr marL="0" indent="0" algn="ctr">
              <a:buNone/>
            </a:pPr>
            <a:r>
              <a:rPr lang="fr-FR" i="1" dirty="0"/>
              <a:t>Déontologisme ?</a:t>
            </a:r>
          </a:p>
        </p:txBody>
      </p:sp>
      <p:sp>
        <p:nvSpPr>
          <p:cNvPr id="4" name="Espace réservé du contenu 2">
            <a:extLst>
              <a:ext uri="{FF2B5EF4-FFF2-40B4-BE49-F238E27FC236}">
                <a16:creationId xmlns:a16="http://schemas.microsoft.com/office/drawing/2014/main" id="{C1977B17-4654-49EC-96FC-36D301888D90}"/>
              </a:ext>
            </a:extLst>
          </p:cNvPr>
          <p:cNvSpPr txBox="1">
            <a:spLocks/>
          </p:cNvSpPr>
          <p:nvPr/>
        </p:nvSpPr>
        <p:spPr>
          <a:xfrm>
            <a:off x="3511826" y="1391478"/>
            <a:ext cx="4684567" cy="1008999"/>
          </a:xfrm>
          <a:prstGeom prst="rect">
            <a:avLst/>
          </a:prstGeom>
          <a:solidFill>
            <a:schemeClr val="bg1"/>
          </a:solidFill>
          <a:effectLst>
            <a:outerShdw blurRad="63500" sx="102000" sy="102000" algn="ctr" rotWithShape="0">
              <a:prstClr val="black">
                <a:alpha val="40000"/>
              </a:prstClr>
            </a:outerShdw>
          </a:effec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Ethique de la recherche</a:t>
            </a:r>
          </a:p>
          <a:p>
            <a:pPr marL="0" indent="0" algn="ctr">
              <a:buFont typeface="Arial" panose="020B0604020202020204" pitchFamily="34" charset="0"/>
              <a:buNone/>
            </a:pPr>
            <a:r>
              <a:rPr lang="fr-FR" b="1" dirty="0"/>
              <a:t>« pivot réflexif » (Léo </a:t>
            </a:r>
            <a:r>
              <a:rPr lang="fr-FR" b="1" dirty="0" err="1"/>
              <a:t>Coutellec</a:t>
            </a:r>
            <a:r>
              <a:rPr lang="fr-FR" b="1" dirty="0"/>
              <a:t>)</a:t>
            </a:r>
          </a:p>
        </p:txBody>
      </p:sp>
      <p:sp>
        <p:nvSpPr>
          <p:cNvPr id="5" name="Espace réservé du contenu 2">
            <a:extLst>
              <a:ext uri="{FF2B5EF4-FFF2-40B4-BE49-F238E27FC236}">
                <a16:creationId xmlns:a16="http://schemas.microsoft.com/office/drawing/2014/main" id="{38BA8ABB-92C0-4F77-87D4-9DE67DBCB1FD}"/>
              </a:ext>
            </a:extLst>
          </p:cNvPr>
          <p:cNvSpPr txBox="1">
            <a:spLocks/>
          </p:cNvSpPr>
          <p:nvPr/>
        </p:nvSpPr>
        <p:spPr>
          <a:xfrm>
            <a:off x="7848097" y="3078692"/>
            <a:ext cx="3857978" cy="2211498"/>
          </a:xfrm>
          <a:prstGeom prst="rect">
            <a:avLst/>
          </a:prstGeom>
          <a:solidFill>
            <a:schemeClr val="bg1"/>
          </a:solidFill>
          <a:effectLst>
            <a:outerShdw blurRad="63500" sx="102000" sy="102000" algn="ctr" rotWithShape="0">
              <a:prstClr val="black">
                <a:alpha val="40000"/>
              </a:prstClr>
            </a:outerShdw>
          </a:effectLst>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b="1" dirty="0"/>
              <a:t>Responsabilité sociale des sciences</a:t>
            </a:r>
          </a:p>
          <a:p>
            <a:pPr marL="0" indent="0" algn="ctr">
              <a:buFont typeface="Arial" panose="020B0604020202020204" pitchFamily="34" charset="0"/>
              <a:buNone/>
            </a:pPr>
            <a:r>
              <a:rPr lang="fr-FR" dirty="0"/>
              <a:t>La science et la société</a:t>
            </a:r>
          </a:p>
          <a:p>
            <a:pPr marL="0" indent="0" algn="ctr">
              <a:buFont typeface="Arial" panose="020B0604020202020204" pitchFamily="34" charset="0"/>
              <a:buNone/>
            </a:pPr>
            <a:r>
              <a:rPr lang="fr-FR" i="1" dirty="0"/>
              <a:t>Dominante contextualiste ?</a:t>
            </a:r>
          </a:p>
          <a:p>
            <a:pPr marL="0" indent="0" algn="ctr">
              <a:buFont typeface="Arial" panose="020B0604020202020204" pitchFamily="34" charset="0"/>
              <a:buNone/>
            </a:pPr>
            <a:r>
              <a:rPr lang="fr-FR" i="1" dirty="0"/>
              <a:t>Conséquentialisme ?</a:t>
            </a:r>
          </a:p>
        </p:txBody>
      </p:sp>
    </p:spTree>
    <p:extLst>
      <p:ext uri="{BB962C8B-B14F-4D97-AF65-F5344CB8AC3E}">
        <p14:creationId xmlns:p14="http://schemas.microsoft.com/office/powerpoint/2010/main" val="2656529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93F72F-1233-44A9-AE24-A9F08E706DEC}"/>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AF03247-93E5-4761-8843-73BF0DE540EE}"/>
              </a:ext>
            </a:extLst>
          </p:cNvPr>
          <p:cNvSpPr>
            <a:spLocks noGrp="1"/>
          </p:cNvSpPr>
          <p:nvPr>
            <p:ph type="title"/>
          </p:nvPr>
        </p:nvSpPr>
        <p:spPr>
          <a:xfrm>
            <a:off x="958273" y="2286289"/>
            <a:ext cx="10515600" cy="1325563"/>
          </a:xfrm>
        </p:spPr>
        <p:txBody>
          <a:bodyPr/>
          <a:lstStyle/>
          <a:p>
            <a:pPr algn="ctr"/>
            <a:r>
              <a:rPr lang="fr-FR" b="1" dirty="0">
                <a:solidFill>
                  <a:schemeClr val="bg1"/>
                </a:solidFill>
              </a:rPr>
              <a:t>L’axiologie de la science</a:t>
            </a:r>
          </a:p>
        </p:txBody>
      </p:sp>
    </p:spTree>
    <p:extLst>
      <p:ext uri="{BB962C8B-B14F-4D97-AF65-F5344CB8AC3E}">
        <p14:creationId xmlns:p14="http://schemas.microsoft.com/office/powerpoint/2010/main" val="4126099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30F2CC8-E512-4169-8248-16A46426E7AF}"/>
              </a:ext>
            </a:extLst>
          </p:cNvPr>
          <p:cNvSpPr>
            <a:spLocks noGrp="1"/>
          </p:cNvSpPr>
          <p:nvPr>
            <p:ph idx="1"/>
          </p:nvPr>
        </p:nvSpPr>
        <p:spPr>
          <a:xfrm>
            <a:off x="967509" y="2444460"/>
            <a:ext cx="10515600" cy="1628775"/>
          </a:xfrm>
          <a:solidFill>
            <a:schemeClr val="bg2"/>
          </a:solidFill>
          <a:ln w="38100">
            <a:solidFill>
              <a:schemeClr val="tx1">
                <a:lumMod val="65000"/>
                <a:lumOff val="35000"/>
              </a:schemeClr>
            </a:solidFill>
          </a:ln>
          <a:effectLst>
            <a:outerShdw blurRad="63500" sx="102000" sy="102000" algn="ctr" rotWithShape="0">
              <a:prstClr val="black">
                <a:alpha val="40000"/>
              </a:prstClr>
            </a:outerShdw>
          </a:effectLst>
        </p:spPr>
        <p:txBody>
          <a:bodyPr>
            <a:noAutofit/>
          </a:bodyPr>
          <a:lstStyle/>
          <a:p>
            <a:pPr>
              <a:buFont typeface="Wingdings" panose="05000000000000000000" pitchFamily="2" charset="2"/>
              <a:buChar char="à"/>
            </a:pPr>
            <a:r>
              <a:rPr lang="fr-FR" sz="3200" dirty="0">
                <a:sym typeface="Wingdings" panose="05000000000000000000" pitchFamily="2" charset="2"/>
              </a:rPr>
              <a:t> Existe-t-il des normes et valeurs inhérentes à l’activité scientifique ?</a:t>
            </a:r>
          </a:p>
          <a:p>
            <a:pPr>
              <a:buFont typeface="Wingdings" panose="05000000000000000000" pitchFamily="2" charset="2"/>
              <a:buChar char="à"/>
            </a:pPr>
            <a:r>
              <a:rPr lang="fr-FR" sz="3200" dirty="0">
                <a:sym typeface="Wingdings" panose="05000000000000000000" pitchFamily="2" charset="2"/>
              </a:rPr>
              <a:t> Si oui, à votre avis, lesquelles ?</a:t>
            </a:r>
            <a:endParaRPr lang="fr-FR" sz="3200" dirty="0"/>
          </a:p>
        </p:txBody>
      </p:sp>
    </p:spTree>
    <p:extLst>
      <p:ext uri="{BB962C8B-B14F-4D97-AF65-F5344CB8AC3E}">
        <p14:creationId xmlns:p14="http://schemas.microsoft.com/office/powerpoint/2010/main" val="941835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40D1B4-E0E9-4A36-9261-16AC10F9B3CC}"/>
              </a:ext>
            </a:extLst>
          </p:cNvPr>
          <p:cNvSpPr>
            <a:spLocks noGrp="1"/>
          </p:cNvSpPr>
          <p:nvPr>
            <p:ph type="title"/>
          </p:nvPr>
        </p:nvSpPr>
        <p:spPr>
          <a:xfrm>
            <a:off x="838196" y="236381"/>
            <a:ext cx="10515600" cy="1232201"/>
          </a:xfrm>
        </p:spPr>
        <p:txBody>
          <a:bodyPr/>
          <a:lstStyle/>
          <a:p>
            <a:pPr algn="ctr"/>
            <a:r>
              <a:rPr lang="fr-FR" dirty="0">
                <a:solidFill>
                  <a:srgbClr val="0070C0"/>
                </a:solidFill>
              </a:rPr>
              <a:t>L’</a:t>
            </a:r>
            <a:r>
              <a:rPr lang="fr-FR" i="1" dirty="0">
                <a:solidFill>
                  <a:srgbClr val="0070C0"/>
                </a:solidFill>
              </a:rPr>
              <a:t>ethos</a:t>
            </a:r>
            <a:r>
              <a:rPr lang="fr-FR" dirty="0">
                <a:solidFill>
                  <a:srgbClr val="0070C0"/>
                </a:solidFill>
              </a:rPr>
              <a:t> de la science, selon R. K. Merton</a:t>
            </a:r>
          </a:p>
        </p:txBody>
      </p:sp>
      <p:sp>
        <p:nvSpPr>
          <p:cNvPr id="9" name="Espace réservé du contenu 8">
            <a:extLst>
              <a:ext uri="{FF2B5EF4-FFF2-40B4-BE49-F238E27FC236}">
                <a16:creationId xmlns:a16="http://schemas.microsoft.com/office/drawing/2014/main" id="{A9BFDDC8-9B51-479A-8CD5-05FA1235F557}"/>
              </a:ext>
            </a:extLst>
          </p:cNvPr>
          <p:cNvSpPr>
            <a:spLocks noGrp="1"/>
          </p:cNvSpPr>
          <p:nvPr>
            <p:ph idx="1"/>
          </p:nvPr>
        </p:nvSpPr>
        <p:spPr>
          <a:xfrm>
            <a:off x="838196" y="1825625"/>
            <a:ext cx="10515604" cy="4011757"/>
          </a:xfrm>
        </p:spPr>
        <p:txBody>
          <a:bodyPr>
            <a:normAutofit fontScale="92500" lnSpcReduction="10000"/>
          </a:bodyPr>
          <a:lstStyle/>
          <a:p>
            <a:pPr marL="0" indent="0" algn="l">
              <a:buNone/>
            </a:pPr>
            <a:r>
              <a:rPr lang="fr-FR" sz="3000" b="0" i="0" dirty="0">
                <a:solidFill>
                  <a:srgbClr val="202122"/>
                </a:solidFill>
                <a:effectLst/>
              </a:rPr>
              <a:t>Selon R. K. Merton, la science peut être définie comme :</a:t>
            </a:r>
          </a:p>
          <a:p>
            <a:pPr algn="l">
              <a:buFont typeface="Arial" panose="020B0604020202020204" pitchFamily="34" charset="0"/>
              <a:buChar char="•"/>
            </a:pPr>
            <a:r>
              <a:rPr lang="fr-FR" sz="3000" b="0" i="0" dirty="0">
                <a:solidFill>
                  <a:srgbClr val="202122"/>
                </a:solidFill>
                <a:effectLst/>
              </a:rPr>
              <a:t>un ensemble de méthodes</a:t>
            </a:r>
          </a:p>
          <a:p>
            <a:pPr algn="l">
              <a:buFont typeface="Arial" panose="020B0604020202020204" pitchFamily="34" charset="0"/>
              <a:buChar char="•"/>
            </a:pPr>
            <a:r>
              <a:rPr lang="fr-FR" sz="3000" b="0" i="0" dirty="0">
                <a:solidFill>
                  <a:srgbClr val="202122"/>
                </a:solidFill>
                <a:effectLst/>
              </a:rPr>
              <a:t>un stock de connaissances</a:t>
            </a:r>
          </a:p>
          <a:p>
            <a:pPr algn="l">
              <a:buFont typeface="Arial" panose="020B0604020202020204" pitchFamily="34" charset="0"/>
              <a:buChar char="•"/>
            </a:pPr>
            <a:r>
              <a:rPr lang="fr-FR" sz="3000" b="0" i="0" dirty="0">
                <a:solidFill>
                  <a:srgbClr val="202122"/>
                </a:solidFill>
                <a:effectLst/>
              </a:rPr>
              <a:t>un ensemble de valeurs</a:t>
            </a:r>
          </a:p>
          <a:p>
            <a:pPr marL="0" indent="0" algn="l">
              <a:buNone/>
            </a:pPr>
            <a:r>
              <a:rPr lang="fr-FR" sz="3000" dirty="0">
                <a:solidFill>
                  <a:srgbClr val="202122"/>
                </a:solidFill>
              </a:rPr>
              <a:t>La sociologie des sciences, discipline que Merton fonde, s’intéresse au 3</a:t>
            </a:r>
            <a:r>
              <a:rPr lang="fr-FR" sz="3000" baseline="30000" dirty="0">
                <a:solidFill>
                  <a:srgbClr val="202122"/>
                </a:solidFill>
              </a:rPr>
              <a:t>ème</a:t>
            </a:r>
            <a:r>
              <a:rPr lang="fr-FR" sz="3000" dirty="0">
                <a:solidFill>
                  <a:srgbClr val="202122"/>
                </a:solidFill>
              </a:rPr>
              <a:t> aspect.</a:t>
            </a:r>
          </a:p>
          <a:p>
            <a:pPr marL="0" indent="0" algn="l">
              <a:buNone/>
            </a:pPr>
            <a:r>
              <a:rPr lang="fr-FR" sz="3000" b="0" i="0" dirty="0">
                <a:solidFill>
                  <a:srgbClr val="0070C0"/>
                </a:solidFill>
                <a:effectLst/>
              </a:rPr>
              <a:t>« L'ethos de la science est l'ensemble des valeurs et de normes empreintes d'affectivité qui est réputé contraindre l'homme de science. »</a:t>
            </a:r>
          </a:p>
          <a:p>
            <a:endParaRPr lang="fr-FR" dirty="0"/>
          </a:p>
        </p:txBody>
      </p:sp>
    </p:spTree>
    <p:extLst>
      <p:ext uri="{BB962C8B-B14F-4D97-AF65-F5344CB8AC3E}">
        <p14:creationId xmlns:p14="http://schemas.microsoft.com/office/powerpoint/2010/main" val="541252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434331-6C3E-4C5D-86F4-D870A4535707}"/>
              </a:ext>
            </a:extLst>
          </p:cNvPr>
          <p:cNvSpPr/>
          <p:nvPr/>
        </p:nvSpPr>
        <p:spPr>
          <a:xfrm>
            <a:off x="3131128" y="1690688"/>
            <a:ext cx="5985163" cy="451614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5640D1B4-E0E9-4A36-9261-16AC10F9B3CC}"/>
              </a:ext>
            </a:extLst>
          </p:cNvPr>
          <p:cNvSpPr>
            <a:spLocks noGrp="1"/>
          </p:cNvSpPr>
          <p:nvPr>
            <p:ph type="title"/>
          </p:nvPr>
        </p:nvSpPr>
        <p:spPr>
          <a:xfrm>
            <a:off x="838196" y="236381"/>
            <a:ext cx="10515600" cy="1325563"/>
          </a:xfrm>
        </p:spPr>
        <p:txBody>
          <a:bodyPr/>
          <a:lstStyle/>
          <a:p>
            <a:pPr algn="ctr"/>
            <a:r>
              <a:rPr lang="fr-FR" dirty="0">
                <a:solidFill>
                  <a:srgbClr val="0070C0"/>
                </a:solidFill>
              </a:rPr>
              <a:t>Les 4 normes de l’</a:t>
            </a:r>
            <a:r>
              <a:rPr lang="fr-FR" i="1" dirty="0">
                <a:solidFill>
                  <a:srgbClr val="0070C0"/>
                </a:solidFill>
              </a:rPr>
              <a:t>ethos</a:t>
            </a:r>
            <a:r>
              <a:rPr lang="fr-FR" dirty="0">
                <a:solidFill>
                  <a:srgbClr val="0070C0"/>
                </a:solidFill>
              </a:rPr>
              <a:t> de la science</a:t>
            </a:r>
          </a:p>
        </p:txBody>
      </p:sp>
      <p:sp>
        <p:nvSpPr>
          <p:cNvPr id="3" name="Espace réservé du contenu 2">
            <a:extLst>
              <a:ext uri="{FF2B5EF4-FFF2-40B4-BE49-F238E27FC236}">
                <a16:creationId xmlns:a16="http://schemas.microsoft.com/office/drawing/2014/main" id="{0EBE9A42-7377-4202-AC82-7809701F7ADE}"/>
              </a:ext>
            </a:extLst>
          </p:cNvPr>
          <p:cNvSpPr>
            <a:spLocks noGrp="1"/>
          </p:cNvSpPr>
          <p:nvPr>
            <p:ph idx="1"/>
          </p:nvPr>
        </p:nvSpPr>
        <p:spPr>
          <a:xfrm>
            <a:off x="4358598" y="1830525"/>
            <a:ext cx="3474797" cy="929843"/>
          </a:xfrm>
          <a:solidFill>
            <a:schemeClr val="accent1">
              <a:lumMod val="20000"/>
              <a:lumOff val="80000"/>
            </a:schemeClr>
          </a:solidFill>
          <a:effectLst>
            <a:outerShdw blurRad="63500" sx="102000" sy="102000" algn="ctr" rotWithShape="0">
              <a:prstClr val="black">
                <a:alpha val="40000"/>
              </a:prstClr>
            </a:outerShdw>
          </a:effectLst>
        </p:spPr>
        <p:txBody>
          <a:bodyPr anchor="ctr"/>
          <a:lstStyle/>
          <a:p>
            <a:pPr marL="0" indent="0" algn="ctr">
              <a:buNone/>
            </a:pPr>
            <a:r>
              <a:rPr lang="fr-FR" dirty="0">
                <a:solidFill>
                  <a:srgbClr val="0070C0"/>
                </a:solidFill>
              </a:rPr>
              <a:t>L’universalisme</a:t>
            </a:r>
          </a:p>
        </p:txBody>
      </p:sp>
      <p:sp>
        <p:nvSpPr>
          <p:cNvPr id="4" name="Espace réservé du contenu 2">
            <a:extLst>
              <a:ext uri="{FF2B5EF4-FFF2-40B4-BE49-F238E27FC236}">
                <a16:creationId xmlns:a16="http://schemas.microsoft.com/office/drawing/2014/main" id="{8134E15E-75D2-42C0-9D2B-83F148B733B3}"/>
              </a:ext>
            </a:extLst>
          </p:cNvPr>
          <p:cNvSpPr txBox="1">
            <a:spLocks/>
          </p:cNvSpPr>
          <p:nvPr/>
        </p:nvSpPr>
        <p:spPr>
          <a:xfrm>
            <a:off x="4358598" y="2842704"/>
            <a:ext cx="3474798" cy="929843"/>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solidFill>
                  <a:srgbClr val="0070C0"/>
                </a:solidFill>
              </a:rPr>
              <a:t>Le communalisme</a:t>
            </a:r>
          </a:p>
        </p:txBody>
      </p:sp>
      <p:sp>
        <p:nvSpPr>
          <p:cNvPr id="5" name="Espace réservé du contenu 2">
            <a:extLst>
              <a:ext uri="{FF2B5EF4-FFF2-40B4-BE49-F238E27FC236}">
                <a16:creationId xmlns:a16="http://schemas.microsoft.com/office/drawing/2014/main" id="{D901A3CD-BA16-485E-9838-ABCF8AE8C801}"/>
              </a:ext>
            </a:extLst>
          </p:cNvPr>
          <p:cNvSpPr txBox="1">
            <a:spLocks/>
          </p:cNvSpPr>
          <p:nvPr/>
        </p:nvSpPr>
        <p:spPr>
          <a:xfrm>
            <a:off x="4381014" y="3854883"/>
            <a:ext cx="3474797" cy="1009439"/>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solidFill>
                  <a:srgbClr val="0070C0"/>
                </a:solidFill>
              </a:rPr>
              <a:t>Le désintéressement</a:t>
            </a:r>
          </a:p>
        </p:txBody>
      </p:sp>
      <p:sp>
        <p:nvSpPr>
          <p:cNvPr id="6" name="Espace réservé du contenu 2">
            <a:extLst>
              <a:ext uri="{FF2B5EF4-FFF2-40B4-BE49-F238E27FC236}">
                <a16:creationId xmlns:a16="http://schemas.microsoft.com/office/drawing/2014/main" id="{020DB177-3CD7-4E31-8E95-BEBEB184CBA5}"/>
              </a:ext>
            </a:extLst>
          </p:cNvPr>
          <p:cNvSpPr txBox="1">
            <a:spLocks/>
          </p:cNvSpPr>
          <p:nvPr/>
        </p:nvSpPr>
        <p:spPr>
          <a:xfrm>
            <a:off x="4358598" y="4949398"/>
            <a:ext cx="3519631" cy="1009439"/>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vert="horz" lIns="91440" tIns="45720" rIns="91440" bIns="45720" rtlCol="0" anchor="ctr">
            <a:normAutofit/>
          </a:bodyPr>
          <a:lstStyle>
            <a:defPPr>
              <a:defRPr lang="fr-FR"/>
            </a:defPPr>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solidFill>
                  <a:srgbClr val="0070C0"/>
                </a:solidFill>
              </a:rPr>
              <a:t>Le scepticisme organisé</a:t>
            </a:r>
          </a:p>
        </p:txBody>
      </p:sp>
    </p:spTree>
    <p:extLst>
      <p:ext uri="{BB962C8B-B14F-4D97-AF65-F5344CB8AC3E}">
        <p14:creationId xmlns:p14="http://schemas.microsoft.com/office/powerpoint/2010/main" val="119882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DC88F6-95E1-4AD0-9A29-CA6C464FA194}"/>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AF03247-93E5-4761-8843-73BF0DE540EE}"/>
              </a:ext>
            </a:extLst>
          </p:cNvPr>
          <p:cNvSpPr>
            <a:spLocks noGrp="1"/>
          </p:cNvSpPr>
          <p:nvPr>
            <p:ph type="title"/>
          </p:nvPr>
        </p:nvSpPr>
        <p:spPr>
          <a:xfrm>
            <a:off x="958273" y="2286289"/>
            <a:ext cx="10515600" cy="1325563"/>
          </a:xfrm>
        </p:spPr>
        <p:txBody>
          <a:bodyPr/>
          <a:lstStyle/>
          <a:p>
            <a:pPr algn="ctr"/>
            <a:r>
              <a:rPr lang="fr-FR" b="1" dirty="0">
                <a:solidFill>
                  <a:schemeClr val="bg1"/>
                </a:solidFill>
              </a:rPr>
              <a:t>Ethique, sciences et techniques :</a:t>
            </a:r>
            <a:br>
              <a:rPr lang="fr-FR" b="1" dirty="0">
                <a:solidFill>
                  <a:schemeClr val="bg1"/>
                </a:solidFill>
              </a:rPr>
            </a:br>
            <a:r>
              <a:rPr lang="fr-FR" b="1" dirty="0">
                <a:solidFill>
                  <a:schemeClr val="bg1"/>
                </a:solidFill>
              </a:rPr>
              <a:t>rappels introductifs</a:t>
            </a:r>
          </a:p>
        </p:txBody>
      </p:sp>
    </p:spTree>
    <p:extLst>
      <p:ext uri="{BB962C8B-B14F-4D97-AF65-F5344CB8AC3E}">
        <p14:creationId xmlns:p14="http://schemas.microsoft.com/office/powerpoint/2010/main" val="2667298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40D1B4-E0E9-4A36-9261-16AC10F9B3CC}"/>
              </a:ext>
            </a:extLst>
          </p:cNvPr>
          <p:cNvSpPr>
            <a:spLocks noGrp="1"/>
          </p:cNvSpPr>
          <p:nvPr>
            <p:ph type="title"/>
          </p:nvPr>
        </p:nvSpPr>
        <p:spPr/>
        <p:txBody>
          <a:bodyPr/>
          <a:lstStyle/>
          <a:p>
            <a:pPr algn="ctr"/>
            <a:r>
              <a:rPr lang="fr-FR" dirty="0"/>
              <a:t>Les 4 normes de l’</a:t>
            </a:r>
            <a:r>
              <a:rPr lang="fr-FR" i="1" dirty="0"/>
              <a:t>ethos</a:t>
            </a:r>
            <a:r>
              <a:rPr lang="fr-FR" dirty="0"/>
              <a:t> de la science, selon R. K. Merton</a:t>
            </a:r>
          </a:p>
        </p:txBody>
      </p:sp>
      <p:sp>
        <p:nvSpPr>
          <p:cNvPr id="3" name="Espace réservé du contenu 2">
            <a:extLst>
              <a:ext uri="{FF2B5EF4-FFF2-40B4-BE49-F238E27FC236}">
                <a16:creationId xmlns:a16="http://schemas.microsoft.com/office/drawing/2014/main" id="{0EBE9A42-7377-4202-AC82-7809701F7ADE}"/>
              </a:ext>
            </a:extLst>
          </p:cNvPr>
          <p:cNvSpPr>
            <a:spLocks noGrp="1"/>
          </p:cNvSpPr>
          <p:nvPr>
            <p:ph idx="1"/>
          </p:nvPr>
        </p:nvSpPr>
        <p:spPr>
          <a:xfrm>
            <a:off x="972127" y="2282823"/>
            <a:ext cx="3564467" cy="1120775"/>
          </a:xfrm>
          <a:solidFill>
            <a:schemeClr val="accent1">
              <a:lumMod val="20000"/>
              <a:lumOff val="80000"/>
            </a:schemeClr>
          </a:solidFill>
          <a:effectLst>
            <a:outerShdw blurRad="63500" sx="102000" sy="102000" algn="ctr" rotWithShape="0">
              <a:prstClr val="black">
                <a:alpha val="40000"/>
              </a:prstClr>
            </a:outerShdw>
          </a:effectLst>
        </p:spPr>
        <p:txBody>
          <a:bodyPr anchor="ctr"/>
          <a:lstStyle/>
          <a:p>
            <a:pPr marL="0" indent="0" algn="ctr">
              <a:buNone/>
            </a:pPr>
            <a:r>
              <a:rPr lang="fr-FR" dirty="0">
                <a:solidFill>
                  <a:srgbClr val="0070C0"/>
                </a:solidFill>
              </a:rPr>
              <a:t>L’universalisme</a:t>
            </a:r>
          </a:p>
        </p:txBody>
      </p:sp>
      <p:sp>
        <p:nvSpPr>
          <p:cNvPr id="7" name="ZoneTexte 6">
            <a:extLst>
              <a:ext uri="{FF2B5EF4-FFF2-40B4-BE49-F238E27FC236}">
                <a16:creationId xmlns:a16="http://schemas.microsoft.com/office/drawing/2014/main" id="{949C519D-C953-4664-BCDD-596A414BBD45}"/>
              </a:ext>
            </a:extLst>
          </p:cNvPr>
          <p:cNvSpPr txBox="1"/>
          <p:nvPr/>
        </p:nvSpPr>
        <p:spPr>
          <a:xfrm>
            <a:off x="4969163" y="2427711"/>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Modalité méthodologique liée au système de contrôle de la production des connaissances</a:t>
            </a:r>
          </a:p>
        </p:txBody>
      </p:sp>
    </p:spTree>
    <p:extLst>
      <p:ext uri="{BB962C8B-B14F-4D97-AF65-F5344CB8AC3E}">
        <p14:creationId xmlns:p14="http://schemas.microsoft.com/office/powerpoint/2010/main" val="3173418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40D1B4-E0E9-4A36-9261-16AC10F9B3CC}"/>
              </a:ext>
            </a:extLst>
          </p:cNvPr>
          <p:cNvSpPr>
            <a:spLocks noGrp="1"/>
          </p:cNvSpPr>
          <p:nvPr>
            <p:ph type="title"/>
          </p:nvPr>
        </p:nvSpPr>
        <p:spPr/>
        <p:txBody>
          <a:bodyPr/>
          <a:lstStyle/>
          <a:p>
            <a:pPr algn="ctr"/>
            <a:r>
              <a:rPr lang="fr-FR" dirty="0"/>
              <a:t>Les 4 normes de l’</a:t>
            </a:r>
            <a:r>
              <a:rPr lang="fr-FR" i="1" dirty="0"/>
              <a:t>ethos</a:t>
            </a:r>
            <a:r>
              <a:rPr lang="fr-FR" dirty="0"/>
              <a:t> de la science, selon R. K. Merton</a:t>
            </a:r>
          </a:p>
        </p:txBody>
      </p:sp>
      <p:sp>
        <p:nvSpPr>
          <p:cNvPr id="3" name="Espace réservé du contenu 2">
            <a:extLst>
              <a:ext uri="{FF2B5EF4-FFF2-40B4-BE49-F238E27FC236}">
                <a16:creationId xmlns:a16="http://schemas.microsoft.com/office/drawing/2014/main" id="{0EBE9A42-7377-4202-AC82-7809701F7ADE}"/>
              </a:ext>
            </a:extLst>
          </p:cNvPr>
          <p:cNvSpPr>
            <a:spLocks noGrp="1"/>
          </p:cNvSpPr>
          <p:nvPr>
            <p:ph idx="1"/>
          </p:nvPr>
        </p:nvSpPr>
        <p:spPr>
          <a:xfrm>
            <a:off x="972127" y="2282823"/>
            <a:ext cx="3564467" cy="1120775"/>
          </a:xfrm>
          <a:solidFill>
            <a:schemeClr val="accent1">
              <a:lumMod val="20000"/>
              <a:lumOff val="80000"/>
            </a:schemeClr>
          </a:solidFill>
          <a:effectLst>
            <a:outerShdw blurRad="63500" sx="102000" sy="102000" algn="ctr" rotWithShape="0">
              <a:prstClr val="black">
                <a:alpha val="40000"/>
              </a:prstClr>
            </a:outerShdw>
          </a:effectLst>
        </p:spPr>
        <p:txBody>
          <a:bodyPr anchor="ctr"/>
          <a:lstStyle/>
          <a:p>
            <a:pPr marL="0" indent="0" algn="ctr">
              <a:buNone/>
            </a:pPr>
            <a:r>
              <a:rPr lang="fr-FR" dirty="0">
                <a:solidFill>
                  <a:srgbClr val="0070C0"/>
                </a:solidFill>
              </a:rPr>
              <a:t>L’universalisme</a:t>
            </a:r>
          </a:p>
        </p:txBody>
      </p:sp>
      <p:sp>
        <p:nvSpPr>
          <p:cNvPr id="7" name="ZoneTexte 6">
            <a:extLst>
              <a:ext uri="{FF2B5EF4-FFF2-40B4-BE49-F238E27FC236}">
                <a16:creationId xmlns:a16="http://schemas.microsoft.com/office/drawing/2014/main" id="{949C519D-C953-4664-BCDD-596A414BBD45}"/>
              </a:ext>
            </a:extLst>
          </p:cNvPr>
          <p:cNvSpPr txBox="1"/>
          <p:nvPr/>
        </p:nvSpPr>
        <p:spPr>
          <a:xfrm>
            <a:off x="4969163" y="2427711"/>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Modalité méthodologique liée au système de contrôle de la production des connaissances</a:t>
            </a:r>
          </a:p>
        </p:txBody>
      </p:sp>
    </p:spTree>
    <p:extLst>
      <p:ext uri="{BB962C8B-B14F-4D97-AF65-F5344CB8AC3E}">
        <p14:creationId xmlns:p14="http://schemas.microsoft.com/office/powerpoint/2010/main" val="2029430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40D1B4-E0E9-4A36-9261-16AC10F9B3CC}"/>
              </a:ext>
            </a:extLst>
          </p:cNvPr>
          <p:cNvSpPr>
            <a:spLocks noGrp="1"/>
          </p:cNvSpPr>
          <p:nvPr>
            <p:ph type="title"/>
          </p:nvPr>
        </p:nvSpPr>
        <p:spPr/>
        <p:txBody>
          <a:bodyPr/>
          <a:lstStyle/>
          <a:p>
            <a:pPr algn="ctr"/>
            <a:r>
              <a:rPr lang="fr-FR" dirty="0"/>
              <a:t>Les 4 normes de l’</a:t>
            </a:r>
            <a:r>
              <a:rPr lang="fr-FR" i="1" dirty="0"/>
              <a:t>ethos</a:t>
            </a:r>
            <a:r>
              <a:rPr lang="fr-FR" dirty="0"/>
              <a:t> de la science, selon R. K. Merton</a:t>
            </a:r>
          </a:p>
        </p:txBody>
      </p:sp>
      <p:sp>
        <p:nvSpPr>
          <p:cNvPr id="3" name="Espace réservé du contenu 2">
            <a:extLst>
              <a:ext uri="{FF2B5EF4-FFF2-40B4-BE49-F238E27FC236}">
                <a16:creationId xmlns:a16="http://schemas.microsoft.com/office/drawing/2014/main" id="{0EBE9A42-7377-4202-AC82-7809701F7ADE}"/>
              </a:ext>
            </a:extLst>
          </p:cNvPr>
          <p:cNvSpPr>
            <a:spLocks noGrp="1"/>
          </p:cNvSpPr>
          <p:nvPr>
            <p:ph idx="1"/>
          </p:nvPr>
        </p:nvSpPr>
        <p:spPr>
          <a:xfrm>
            <a:off x="565726" y="2086533"/>
            <a:ext cx="3564467" cy="830997"/>
          </a:xfrm>
          <a:solidFill>
            <a:schemeClr val="accent1">
              <a:lumMod val="20000"/>
              <a:lumOff val="80000"/>
            </a:schemeClr>
          </a:solidFill>
          <a:effectLst>
            <a:outerShdw blurRad="63500" sx="102000" sy="102000" algn="ctr" rotWithShape="0">
              <a:prstClr val="black">
                <a:alpha val="40000"/>
              </a:prstClr>
            </a:outerShdw>
          </a:effectLst>
        </p:spPr>
        <p:txBody>
          <a:bodyPr anchor="ctr"/>
          <a:lstStyle/>
          <a:p>
            <a:pPr marL="0" indent="0" algn="ctr">
              <a:buNone/>
            </a:pPr>
            <a:r>
              <a:rPr lang="fr-FR" dirty="0">
                <a:solidFill>
                  <a:srgbClr val="0070C0"/>
                </a:solidFill>
              </a:rPr>
              <a:t>L’universalisme</a:t>
            </a:r>
          </a:p>
        </p:txBody>
      </p:sp>
      <p:sp>
        <p:nvSpPr>
          <p:cNvPr id="7" name="ZoneTexte 6">
            <a:extLst>
              <a:ext uri="{FF2B5EF4-FFF2-40B4-BE49-F238E27FC236}">
                <a16:creationId xmlns:a16="http://schemas.microsoft.com/office/drawing/2014/main" id="{949C519D-C953-4664-BCDD-596A414BBD45}"/>
              </a:ext>
            </a:extLst>
          </p:cNvPr>
          <p:cNvSpPr txBox="1"/>
          <p:nvPr/>
        </p:nvSpPr>
        <p:spPr>
          <a:xfrm>
            <a:off x="4562763" y="2085648"/>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Modalité méthodologique liée au système de contrôle de la production des connaissances</a:t>
            </a:r>
          </a:p>
        </p:txBody>
      </p:sp>
      <p:sp>
        <p:nvSpPr>
          <p:cNvPr id="5" name="Espace réservé du contenu 2">
            <a:extLst>
              <a:ext uri="{FF2B5EF4-FFF2-40B4-BE49-F238E27FC236}">
                <a16:creationId xmlns:a16="http://schemas.microsoft.com/office/drawing/2014/main" id="{7907BAFB-A388-4FCF-B3E2-51560AD9D55C}"/>
              </a:ext>
            </a:extLst>
          </p:cNvPr>
          <p:cNvSpPr txBox="1">
            <a:spLocks/>
          </p:cNvSpPr>
          <p:nvPr/>
        </p:nvSpPr>
        <p:spPr>
          <a:xfrm>
            <a:off x="565726" y="3078018"/>
            <a:ext cx="3564467" cy="862453"/>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solidFill>
                  <a:srgbClr val="0070C0"/>
                </a:solidFill>
              </a:rPr>
              <a:t>Le communalisme</a:t>
            </a:r>
          </a:p>
        </p:txBody>
      </p:sp>
      <p:sp>
        <p:nvSpPr>
          <p:cNvPr id="6" name="ZoneTexte 5">
            <a:extLst>
              <a:ext uri="{FF2B5EF4-FFF2-40B4-BE49-F238E27FC236}">
                <a16:creationId xmlns:a16="http://schemas.microsoft.com/office/drawing/2014/main" id="{6B6ADD63-5960-419E-B97B-C2751976B9F9}"/>
              </a:ext>
            </a:extLst>
          </p:cNvPr>
          <p:cNvSpPr txBox="1"/>
          <p:nvPr/>
        </p:nvSpPr>
        <p:spPr>
          <a:xfrm>
            <a:off x="4562763" y="3093745"/>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Caractère collectif des connaissances comme bien public (limiter leur privatisation)</a:t>
            </a:r>
          </a:p>
        </p:txBody>
      </p:sp>
    </p:spTree>
    <p:extLst>
      <p:ext uri="{BB962C8B-B14F-4D97-AF65-F5344CB8AC3E}">
        <p14:creationId xmlns:p14="http://schemas.microsoft.com/office/powerpoint/2010/main" val="1648046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40D1B4-E0E9-4A36-9261-16AC10F9B3CC}"/>
              </a:ext>
            </a:extLst>
          </p:cNvPr>
          <p:cNvSpPr>
            <a:spLocks noGrp="1"/>
          </p:cNvSpPr>
          <p:nvPr>
            <p:ph type="title"/>
          </p:nvPr>
        </p:nvSpPr>
        <p:spPr/>
        <p:txBody>
          <a:bodyPr/>
          <a:lstStyle/>
          <a:p>
            <a:pPr algn="ctr"/>
            <a:r>
              <a:rPr lang="fr-FR" dirty="0"/>
              <a:t>Les 4 normes de l’</a:t>
            </a:r>
            <a:r>
              <a:rPr lang="fr-FR" i="1" dirty="0"/>
              <a:t>ethos</a:t>
            </a:r>
            <a:r>
              <a:rPr lang="fr-FR" dirty="0"/>
              <a:t> de la science, selon R. K. Merton</a:t>
            </a:r>
          </a:p>
        </p:txBody>
      </p:sp>
      <p:sp>
        <p:nvSpPr>
          <p:cNvPr id="3" name="Espace réservé du contenu 2">
            <a:extLst>
              <a:ext uri="{FF2B5EF4-FFF2-40B4-BE49-F238E27FC236}">
                <a16:creationId xmlns:a16="http://schemas.microsoft.com/office/drawing/2014/main" id="{0EBE9A42-7377-4202-AC82-7809701F7ADE}"/>
              </a:ext>
            </a:extLst>
          </p:cNvPr>
          <p:cNvSpPr>
            <a:spLocks noGrp="1"/>
          </p:cNvSpPr>
          <p:nvPr>
            <p:ph idx="1"/>
          </p:nvPr>
        </p:nvSpPr>
        <p:spPr>
          <a:xfrm>
            <a:off x="565726" y="2086533"/>
            <a:ext cx="3564467" cy="830997"/>
          </a:xfrm>
          <a:solidFill>
            <a:schemeClr val="accent1">
              <a:lumMod val="20000"/>
              <a:lumOff val="80000"/>
            </a:schemeClr>
          </a:solidFill>
          <a:effectLst>
            <a:outerShdw blurRad="63500" sx="102000" sy="102000" algn="ctr" rotWithShape="0">
              <a:prstClr val="black">
                <a:alpha val="40000"/>
              </a:prstClr>
            </a:outerShdw>
          </a:effectLst>
        </p:spPr>
        <p:txBody>
          <a:bodyPr anchor="ctr"/>
          <a:lstStyle/>
          <a:p>
            <a:pPr marL="0" indent="0" algn="ctr">
              <a:buNone/>
            </a:pPr>
            <a:r>
              <a:rPr lang="fr-FR" dirty="0">
                <a:solidFill>
                  <a:srgbClr val="0070C0"/>
                </a:solidFill>
              </a:rPr>
              <a:t>L’universalisme</a:t>
            </a:r>
          </a:p>
        </p:txBody>
      </p:sp>
      <p:sp>
        <p:nvSpPr>
          <p:cNvPr id="7" name="ZoneTexte 6">
            <a:extLst>
              <a:ext uri="{FF2B5EF4-FFF2-40B4-BE49-F238E27FC236}">
                <a16:creationId xmlns:a16="http://schemas.microsoft.com/office/drawing/2014/main" id="{949C519D-C953-4664-BCDD-596A414BBD45}"/>
              </a:ext>
            </a:extLst>
          </p:cNvPr>
          <p:cNvSpPr txBox="1"/>
          <p:nvPr/>
        </p:nvSpPr>
        <p:spPr>
          <a:xfrm>
            <a:off x="4562763" y="2085648"/>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Modalité méthodologique liée au système de contrôle de la production des connaissances</a:t>
            </a:r>
          </a:p>
        </p:txBody>
      </p:sp>
      <p:sp>
        <p:nvSpPr>
          <p:cNvPr id="5" name="Espace réservé du contenu 2">
            <a:extLst>
              <a:ext uri="{FF2B5EF4-FFF2-40B4-BE49-F238E27FC236}">
                <a16:creationId xmlns:a16="http://schemas.microsoft.com/office/drawing/2014/main" id="{7907BAFB-A388-4FCF-B3E2-51560AD9D55C}"/>
              </a:ext>
            </a:extLst>
          </p:cNvPr>
          <p:cNvSpPr txBox="1">
            <a:spLocks/>
          </p:cNvSpPr>
          <p:nvPr/>
        </p:nvSpPr>
        <p:spPr>
          <a:xfrm>
            <a:off x="565726" y="3078018"/>
            <a:ext cx="3564467" cy="862453"/>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solidFill>
                  <a:srgbClr val="0070C0"/>
                </a:solidFill>
              </a:rPr>
              <a:t>Le communalisme</a:t>
            </a:r>
          </a:p>
        </p:txBody>
      </p:sp>
      <p:sp>
        <p:nvSpPr>
          <p:cNvPr id="6" name="ZoneTexte 5">
            <a:extLst>
              <a:ext uri="{FF2B5EF4-FFF2-40B4-BE49-F238E27FC236}">
                <a16:creationId xmlns:a16="http://schemas.microsoft.com/office/drawing/2014/main" id="{6B6ADD63-5960-419E-B97B-C2751976B9F9}"/>
              </a:ext>
            </a:extLst>
          </p:cNvPr>
          <p:cNvSpPr txBox="1"/>
          <p:nvPr/>
        </p:nvSpPr>
        <p:spPr>
          <a:xfrm>
            <a:off x="4562763" y="3093745"/>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Caractère collectif des connaissances comme bien public (limiter leur privatisation)</a:t>
            </a:r>
          </a:p>
        </p:txBody>
      </p:sp>
      <p:sp>
        <p:nvSpPr>
          <p:cNvPr id="8" name="Espace réservé du contenu 2">
            <a:extLst>
              <a:ext uri="{FF2B5EF4-FFF2-40B4-BE49-F238E27FC236}">
                <a16:creationId xmlns:a16="http://schemas.microsoft.com/office/drawing/2014/main" id="{E3BBBF33-6211-4DBD-ACAF-03144D9E17F7}"/>
              </a:ext>
            </a:extLst>
          </p:cNvPr>
          <p:cNvSpPr txBox="1">
            <a:spLocks/>
          </p:cNvSpPr>
          <p:nvPr/>
        </p:nvSpPr>
        <p:spPr>
          <a:xfrm>
            <a:off x="565726" y="4122271"/>
            <a:ext cx="3564467" cy="830997"/>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solidFill>
                  <a:srgbClr val="0070C0"/>
                </a:solidFill>
              </a:rPr>
              <a:t>Le désintéressement</a:t>
            </a:r>
          </a:p>
        </p:txBody>
      </p:sp>
      <p:sp>
        <p:nvSpPr>
          <p:cNvPr id="9" name="ZoneTexte 8">
            <a:extLst>
              <a:ext uri="{FF2B5EF4-FFF2-40B4-BE49-F238E27FC236}">
                <a16:creationId xmlns:a16="http://schemas.microsoft.com/office/drawing/2014/main" id="{4C354AFC-8CEB-4617-AF16-B45DDE2A7310}"/>
              </a:ext>
            </a:extLst>
          </p:cNvPr>
          <p:cNvSpPr txBox="1"/>
          <p:nvPr/>
        </p:nvSpPr>
        <p:spPr>
          <a:xfrm>
            <a:off x="4562763" y="4122272"/>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Système de contrôle ayant un intérêt objectif à la validité des résultats</a:t>
            </a:r>
          </a:p>
        </p:txBody>
      </p:sp>
    </p:spTree>
    <p:extLst>
      <p:ext uri="{BB962C8B-B14F-4D97-AF65-F5344CB8AC3E}">
        <p14:creationId xmlns:p14="http://schemas.microsoft.com/office/powerpoint/2010/main" val="98873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40D1B4-E0E9-4A36-9261-16AC10F9B3CC}"/>
              </a:ext>
            </a:extLst>
          </p:cNvPr>
          <p:cNvSpPr>
            <a:spLocks noGrp="1"/>
          </p:cNvSpPr>
          <p:nvPr>
            <p:ph type="title"/>
          </p:nvPr>
        </p:nvSpPr>
        <p:spPr/>
        <p:txBody>
          <a:bodyPr/>
          <a:lstStyle/>
          <a:p>
            <a:pPr algn="ctr"/>
            <a:r>
              <a:rPr lang="fr-FR" dirty="0"/>
              <a:t>Les 4 normes de l’</a:t>
            </a:r>
            <a:r>
              <a:rPr lang="fr-FR" i="1" dirty="0"/>
              <a:t>ethos</a:t>
            </a:r>
            <a:r>
              <a:rPr lang="fr-FR" dirty="0"/>
              <a:t> de la science, selon R. K. Merton</a:t>
            </a:r>
          </a:p>
        </p:txBody>
      </p:sp>
      <p:sp>
        <p:nvSpPr>
          <p:cNvPr id="3" name="Espace réservé du contenu 2">
            <a:extLst>
              <a:ext uri="{FF2B5EF4-FFF2-40B4-BE49-F238E27FC236}">
                <a16:creationId xmlns:a16="http://schemas.microsoft.com/office/drawing/2014/main" id="{0EBE9A42-7377-4202-AC82-7809701F7ADE}"/>
              </a:ext>
            </a:extLst>
          </p:cNvPr>
          <p:cNvSpPr>
            <a:spLocks noGrp="1"/>
          </p:cNvSpPr>
          <p:nvPr>
            <p:ph idx="1"/>
          </p:nvPr>
        </p:nvSpPr>
        <p:spPr>
          <a:xfrm>
            <a:off x="565726" y="2086533"/>
            <a:ext cx="3564467" cy="830997"/>
          </a:xfrm>
          <a:solidFill>
            <a:schemeClr val="accent1">
              <a:lumMod val="20000"/>
              <a:lumOff val="80000"/>
            </a:schemeClr>
          </a:solidFill>
          <a:effectLst>
            <a:outerShdw blurRad="63500" sx="102000" sy="102000" algn="ctr" rotWithShape="0">
              <a:prstClr val="black">
                <a:alpha val="40000"/>
              </a:prstClr>
            </a:outerShdw>
          </a:effectLst>
        </p:spPr>
        <p:txBody>
          <a:bodyPr anchor="ctr"/>
          <a:lstStyle/>
          <a:p>
            <a:pPr marL="0" indent="0" algn="ctr">
              <a:buNone/>
            </a:pPr>
            <a:r>
              <a:rPr lang="fr-FR" dirty="0">
                <a:solidFill>
                  <a:srgbClr val="0070C0"/>
                </a:solidFill>
              </a:rPr>
              <a:t>L’universalisme</a:t>
            </a:r>
          </a:p>
        </p:txBody>
      </p:sp>
      <p:sp>
        <p:nvSpPr>
          <p:cNvPr id="7" name="ZoneTexte 6">
            <a:extLst>
              <a:ext uri="{FF2B5EF4-FFF2-40B4-BE49-F238E27FC236}">
                <a16:creationId xmlns:a16="http://schemas.microsoft.com/office/drawing/2014/main" id="{949C519D-C953-4664-BCDD-596A414BBD45}"/>
              </a:ext>
            </a:extLst>
          </p:cNvPr>
          <p:cNvSpPr txBox="1"/>
          <p:nvPr/>
        </p:nvSpPr>
        <p:spPr>
          <a:xfrm>
            <a:off x="4562763" y="2085648"/>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Modalité méthodologique liée au système de contrôle de la production des connaissances</a:t>
            </a:r>
          </a:p>
        </p:txBody>
      </p:sp>
      <p:sp>
        <p:nvSpPr>
          <p:cNvPr id="5" name="Espace réservé du contenu 2">
            <a:extLst>
              <a:ext uri="{FF2B5EF4-FFF2-40B4-BE49-F238E27FC236}">
                <a16:creationId xmlns:a16="http://schemas.microsoft.com/office/drawing/2014/main" id="{7907BAFB-A388-4FCF-B3E2-51560AD9D55C}"/>
              </a:ext>
            </a:extLst>
          </p:cNvPr>
          <p:cNvSpPr txBox="1">
            <a:spLocks/>
          </p:cNvSpPr>
          <p:nvPr/>
        </p:nvSpPr>
        <p:spPr>
          <a:xfrm>
            <a:off x="565726" y="3078018"/>
            <a:ext cx="3564467" cy="862453"/>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solidFill>
                  <a:srgbClr val="0070C0"/>
                </a:solidFill>
              </a:rPr>
              <a:t>Le communalisme</a:t>
            </a:r>
          </a:p>
        </p:txBody>
      </p:sp>
      <p:sp>
        <p:nvSpPr>
          <p:cNvPr id="6" name="ZoneTexte 5">
            <a:extLst>
              <a:ext uri="{FF2B5EF4-FFF2-40B4-BE49-F238E27FC236}">
                <a16:creationId xmlns:a16="http://schemas.microsoft.com/office/drawing/2014/main" id="{6B6ADD63-5960-419E-B97B-C2751976B9F9}"/>
              </a:ext>
            </a:extLst>
          </p:cNvPr>
          <p:cNvSpPr txBox="1"/>
          <p:nvPr/>
        </p:nvSpPr>
        <p:spPr>
          <a:xfrm>
            <a:off x="4562763" y="3093745"/>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Caractère collectif des connaissances comme bien public (limiter leur privatisation)</a:t>
            </a:r>
          </a:p>
        </p:txBody>
      </p:sp>
      <p:sp>
        <p:nvSpPr>
          <p:cNvPr id="8" name="Espace réservé du contenu 2">
            <a:extLst>
              <a:ext uri="{FF2B5EF4-FFF2-40B4-BE49-F238E27FC236}">
                <a16:creationId xmlns:a16="http://schemas.microsoft.com/office/drawing/2014/main" id="{E3BBBF33-6211-4DBD-ACAF-03144D9E17F7}"/>
              </a:ext>
            </a:extLst>
          </p:cNvPr>
          <p:cNvSpPr txBox="1">
            <a:spLocks/>
          </p:cNvSpPr>
          <p:nvPr/>
        </p:nvSpPr>
        <p:spPr>
          <a:xfrm>
            <a:off x="565726" y="4122271"/>
            <a:ext cx="3564467" cy="830997"/>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solidFill>
                  <a:srgbClr val="0070C0"/>
                </a:solidFill>
              </a:rPr>
              <a:t>Le désintéressement</a:t>
            </a:r>
          </a:p>
        </p:txBody>
      </p:sp>
      <p:sp>
        <p:nvSpPr>
          <p:cNvPr id="9" name="ZoneTexte 8">
            <a:extLst>
              <a:ext uri="{FF2B5EF4-FFF2-40B4-BE49-F238E27FC236}">
                <a16:creationId xmlns:a16="http://schemas.microsoft.com/office/drawing/2014/main" id="{4C354AFC-8CEB-4617-AF16-B45DDE2A7310}"/>
              </a:ext>
            </a:extLst>
          </p:cNvPr>
          <p:cNvSpPr txBox="1"/>
          <p:nvPr/>
        </p:nvSpPr>
        <p:spPr>
          <a:xfrm>
            <a:off x="4562763" y="4122272"/>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Système de contrôle ayant un intérêt objectif à la validité des résultats</a:t>
            </a:r>
          </a:p>
        </p:txBody>
      </p:sp>
      <p:sp>
        <p:nvSpPr>
          <p:cNvPr id="10" name="Espace réservé du contenu 2">
            <a:extLst>
              <a:ext uri="{FF2B5EF4-FFF2-40B4-BE49-F238E27FC236}">
                <a16:creationId xmlns:a16="http://schemas.microsoft.com/office/drawing/2014/main" id="{2CD0A29F-0165-4517-9BCE-5EA35998B3CC}"/>
              </a:ext>
            </a:extLst>
          </p:cNvPr>
          <p:cNvSpPr txBox="1">
            <a:spLocks/>
          </p:cNvSpPr>
          <p:nvPr/>
        </p:nvSpPr>
        <p:spPr>
          <a:xfrm>
            <a:off x="565726" y="5135068"/>
            <a:ext cx="3564467" cy="830997"/>
          </a:xfrm>
          <a:prstGeom prst="rect">
            <a:avLst/>
          </a:prstGeom>
          <a:solidFill>
            <a:schemeClr val="accent1">
              <a:lumMod val="20000"/>
              <a:lumOff val="80000"/>
            </a:schemeClr>
          </a:solidFill>
          <a:effectLst>
            <a:outerShdw blurRad="63500" sx="102000" sy="102000" algn="ctr" rotWithShape="0">
              <a:prstClr val="black">
                <a:alpha val="40000"/>
              </a:prstClr>
            </a:outerShdw>
          </a:effectLst>
        </p:spPr>
        <p:txBody>
          <a:bodyPr vert="horz" lIns="91440" tIns="45720" rIns="91440" bIns="45720" rtlCol="0" anchor="ctr">
            <a:normAutofit lnSpcReduction="10000"/>
          </a:bodyPr>
          <a:lstStyle>
            <a:defPPr>
              <a:defRPr lang="fr-FR"/>
            </a:defPPr>
            <a:lvl1pPr indent="0" algn="ctr">
              <a:lnSpc>
                <a:spcPct val="90000"/>
              </a:lnSpc>
              <a:spcBef>
                <a:spcPts val="1000"/>
              </a:spcBef>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dirty="0">
                <a:solidFill>
                  <a:srgbClr val="0070C0"/>
                </a:solidFill>
              </a:rPr>
              <a:t>Le scepticisme organisé</a:t>
            </a:r>
          </a:p>
        </p:txBody>
      </p:sp>
      <p:sp>
        <p:nvSpPr>
          <p:cNvPr id="11" name="ZoneTexte 10">
            <a:extLst>
              <a:ext uri="{FF2B5EF4-FFF2-40B4-BE49-F238E27FC236}">
                <a16:creationId xmlns:a16="http://schemas.microsoft.com/office/drawing/2014/main" id="{CF2223E8-86E0-4DF9-B4C3-99FCDC5CE87C}"/>
              </a:ext>
            </a:extLst>
          </p:cNvPr>
          <p:cNvSpPr txBox="1"/>
          <p:nvPr/>
        </p:nvSpPr>
        <p:spPr>
          <a:xfrm>
            <a:off x="4562763" y="5136512"/>
            <a:ext cx="6881091" cy="830997"/>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pPr algn="ctr"/>
            <a:r>
              <a:rPr lang="fr-FR" sz="2400" dirty="0"/>
              <a:t>Institutionnalisation de la remise en cause des résultats des chercheurs</a:t>
            </a:r>
          </a:p>
        </p:txBody>
      </p:sp>
    </p:spTree>
    <p:extLst>
      <p:ext uri="{BB962C8B-B14F-4D97-AF65-F5344CB8AC3E}">
        <p14:creationId xmlns:p14="http://schemas.microsoft.com/office/powerpoint/2010/main" val="3195536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4785730-A51F-42E0-9179-FC7CB1A71499}"/>
              </a:ext>
            </a:extLst>
          </p:cNvPr>
          <p:cNvSpPr>
            <a:spLocks noGrp="1"/>
          </p:cNvSpPr>
          <p:nvPr>
            <p:ph idx="1"/>
          </p:nvPr>
        </p:nvSpPr>
        <p:spPr>
          <a:xfrm>
            <a:off x="838200" y="414867"/>
            <a:ext cx="10515600" cy="6028265"/>
          </a:xfrm>
        </p:spPr>
        <p:txBody>
          <a:bodyPr>
            <a:normAutofit/>
          </a:bodyPr>
          <a:lstStyle/>
          <a:p>
            <a:pPr marL="0" indent="0">
              <a:buNone/>
            </a:pPr>
            <a:r>
              <a:rPr lang="fr-FR" dirty="0"/>
              <a:t>Les quatre principes indiqués par le « Code européen de conduite de la recherche » :</a:t>
            </a:r>
          </a:p>
          <a:p>
            <a:r>
              <a:rPr lang="fr-FR" b="1" dirty="0"/>
              <a:t>Fiabilité</a:t>
            </a:r>
            <a:r>
              <a:rPr lang="fr-FR" dirty="0"/>
              <a:t>, autrement dit garantir la qualité de la recherche, qui transparaît dans la conception, la méthodologie, l’analyse et l’utilisation des ressources.</a:t>
            </a:r>
          </a:p>
          <a:p>
            <a:r>
              <a:rPr lang="fr-FR" b="1" dirty="0"/>
              <a:t>Honnêteté</a:t>
            </a:r>
            <a:r>
              <a:rPr lang="fr-FR" dirty="0"/>
              <a:t>, autrement dit élaborer, entreprendre, évaluer, déclarer et faire connaître la recherche d’une manière transparente, juste, complète et objective.</a:t>
            </a:r>
          </a:p>
          <a:p>
            <a:r>
              <a:rPr lang="fr-FR" b="1" dirty="0"/>
              <a:t>Respect</a:t>
            </a:r>
            <a:r>
              <a:rPr lang="fr-FR" dirty="0"/>
              <a:t> envers les collègues, les participants à la recherche, la société, les écosystèmes, l’héritage culturel et l’environnement.</a:t>
            </a:r>
          </a:p>
          <a:p>
            <a:r>
              <a:rPr lang="fr-FR" b="1" dirty="0"/>
              <a:t>Responsabilité</a:t>
            </a:r>
            <a:r>
              <a:rPr lang="fr-FR" dirty="0"/>
              <a:t> assumée pour les activités de recherche, de l’idée à la publication, leur gestion et leur organisation, pour la formation, la supervision et le mentorat, et pour les implications plus générales de la recherche</a:t>
            </a:r>
          </a:p>
        </p:txBody>
      </p:sp>
    </p:spTree>
    <p:extLst>
      <p:ext uri="{BB962C8B-B14F-4D97-AF65-F5344CB8AC3E}">
        <p14:creationId xmlns:p14="http://schemas.microsoft.com/office/powerpoint/2010/main" val="2225149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30F2CC8-E512-4169-8248-16A46426E7AF}"/>
              </a:ext>
            </a:extLst>
          </p:cNvPr>
          <p:cNvSpPr>
            <a:spLocks noGrp="1"/>
          </p:cNvSpPr>
          <p:nvPr>
            <p:ph idx="1"/>
          </p:nvPr>
        </p:nvSpPr>
        <p:spPr>
          <a:xfrm>
            <a:off x="967509" y="2444460"/>
            <a:ext cx="10515600" cy="1628775"/>
          </a:xfrm>
          <a:solidFill>
            <a:schemeClr val="bg2"/>
          </a:solidFill>
          <a:ln w="38100">
            <a:solidFill>
              <a:schemeClr val="tx1">
                <a:lumMod val="65000"/>
                <a:lumOff val="35000"/>
              </a:schemeClr>
            </a:solidFill>
          </a:ln>
          <a:effectLst>
            <a:outerShdw blurRad="63500" sx="102000" sy="102000" algn="ctr" rotWithShape="0">
              <a:prstClr val="black">
                <a:alpha val="40000"/>
              </a:prstClr>
            </a:outerShdw>
          </a:effectLst>
        </p:spPr>
        <p:txBody>
          <a:bodyPr>
            <a:noAutofit/>
          </a:bodyPr>
          <a:lstStyle/>
          <a:p>
            <a:pPr algn="ctr">
              <a:buFont typeface="Wingdings" panose="05000000000000000000" pitchFamily="2" charset="2"/>
              <a:buChar char="à"/>
            </a:pPr>
            <a:r>
              <a:rPr lang="fr-FR" sz="3200" dirty="0">
                <a:sym typeface="Wingdings" panose="05000000000000000000" pitchFamily="2" charset="2"/>
              </a:rPr>
              <a:t>Quels sont les facteurs sociétaux, sociaux, économiques, professionnels, etc., qui peuvent conduire un chercheur à ne respecter ces normes de la recherche scientifique ?</a:t>
            </a:r>
            <a:endParaRPr lang="fr-FR" sz="3200" dirty="0"/>
          </a:p>
        </p:txBody>
      </p:sp>
    </p:spTree>
    <p:extLst>
      <p:ext uri="{BB962C8B-B14F-4D97-AF65-F5344CB8AC3E}">
        <p14:creationId xmlns:p14="http://schemas.microsoft.com/office/powerpoint/2010/main" val="3677402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452BBA-5127-4D8B-984E-D423ECA9054B}"/>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AF03247-93E5-4761-8843-73BF0DE540EE}"/>
              </a:ext>
            </a:extLst>
          </p:cNvPr>
          <p:cNvSpPr>
            <a:spLocks noGrp="1"/>
          </p:cNvSpPr>
          <p:nvPr>
            <p:ph type="title"/>
          </p:nvPr>
        </p:nvSpPr>
        <p:spPr>
          <a:xfrm>
            <a:off x="958273" y="2286289"/>
            <a:ext cx="10515600" cy="1325563"/>
          </a:xfrm>
        </p:spPr>
        <p:txBody>
          <a:bodyPr/>
          <a:lstStyle/>
          <a:p>
            <a:pPr algn="ctr"/>
            <a:r>
              <a:rPr lang="fr-FR" b="1" dirty="0">
                <a:solidFill>
                  <a:schemeClr val="bg1"/>
                </a:solidFill>
              </a:rPr>
              <a:t>Fraudes médiatiques et autres</a:t>
            </a:r>
          </a:p>
        </p:txBody>
      </p:sp>
    </p:spTree>
    <p:extLst>
      <p:ext uri="{BB962C8B-B14F-4D97-AF65-F5344CB8AC3E}">
        <p14:creationId xmlns:p14="http://schemas.microsoft.com/office/powerpoint/2010/main" val="150650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D5F0B5-3AF3-4284-A930-EE6AA29C1707}"/>
              </a:ext>
            </a:extLst>
          </p:cNvPr>
          <p:cNvSpPr>
            <a:spLocks noGrp="1"/>
          </p:cNvSpPr>
          <p:nvPr>
            <p:ph type="title"/>
          </p:nvPr>
        </p:nvSpPr>
        <p:spPr/>
        <p:txBody>
          <a:bodyPr>
            <a:normAutofit fontScale="90000"/>
          </a:bodyPr>
          <a:lstStyle/>
          <a:p>
            <a:r>
              <a:rPr lang="fr-FR" dirty="0">
                <a:solidFill>
                  <a:srgbClr val="0070C0"/>
                </a:solidFill>
              </a:rPr>
              <a:t>Un cas célèbre de fraude : Andrew Wakefield et les effets secondaires du vaccin contre la rougeole</a:t>
            </a:r>
          </a:p>
        </p:txBody>
      </p:sp>
      <p:sp>
        <p:nvSpPr>
          <p:cNvPr id="3" name="Espace réservé du contenu 2">
            <a:extLst>
              <a:ext uri="{FF2B5EF4-FFF2-40B4-BE49-F238E27FC236}">
                <a16:creationId xmlns:a16="http://schemas.microsoft.com/office/drawing/2014/main" id="{9CC279CA-244B-4FC1-AF07-24510836EA74}"/>
              </a:ext>
            </a:extLst>
          </p:cNvPr>
          <p:cNvSpPr>
            <a:spLocks noGrp="1"/>
          </p:cNvSpPr>
          <p:nvPr>
            <p:ph idx="1"/>
          </p:nvPr>
        </p:nvSpPr>
        <p:spPr>
          <a:solidFill>
            <a:schemeClr val="accent1">
              <a:lumMod val="20000"/>
              <a:lumOff val="80000"/>
            </a:schemeClr>
          </a:solidFill>
        </p:spPr>
        <p:txBody>
          <a:bodyPr>
            <a:normAutofit lnSpcReduction="10000"/>
          </a:bodyPr>
          <a:lstStyle/>
          <a:p>
            <a:r>
              <a:rPr lang="fr-FR" dirty="0">
                <a:solidFill>
                  <a:srgbClr val="0070C0"/>
                </a:solidFill>
              </a:rPr>
              <a:t>« Andrew Jeremy Wakefield (né le 3 septembre 1956 à Eton) est un ancien chirurgien britannique et chercheur en médecine connu pour avoir publié une étude frauduleuse dans </a:t>
            </a:r>
            <a:r>
              <a:rPr lang="fr-FR" i="1" dirty="0">
                <a:solidFill>
                  <a:srgbClr val="0070C0"/>
                </a:solidFill>
              </a:rPr>
              <a:t>The Lancet </a:t>
            </a:r>
            <a:r>
              <a:rPr lang="fr-FR" dirty="0">
                <a:solidFill>
                  <a:srgbClr val="0070C0"/>
                </a:solidFill>
              </a:rPr>
              <a:t>en 1998 établissant une relation de cause à effet entre le vaccin contre la rougeole, la rubéole et les oreillons et ce qu'il a appelé « l'entérocolite autistique » (</a:t>
            </a:r>
            <a:r>
              <a:rPr lang="fr-FR" i="1" dirty="0" err="1">
                <a:solidFill>
                  <a:srgbClr val="0070C0"/>
                </a:solidFill>
              </a:rPr>
              <a:t>autistic</a:t>
            </a:r>
            <a:r>
              <a:rPr lang="fr-FR" i="1" dirty="0">
                <a:solidFill>
                  <a:srgbClr val="0070C0"/>
                </a:solidFill>
              </a:rPr>
              <a:t> </a:t>
            </a:r>
            <a:r>
              <a:rPr lang="fr-FR" i="1" dirty="0" err="1">
                <a:solidFill>
                  <a:srgbClr val="0070C0"/>
                </a:solidFill>
              </a:rPr>
              <a:t>enterocolitis</a:t>
            </a:r>
            <a:r>
              <a:rPr lang="fr-FR" dirty="0">
                <a:solidFill>
                  <a:srgbClr val="0070C0"/>
                </a:solidFill>
              </a:rPr>
              <a:t>), terme de son invention. […]</a:t>
            </a:r>
          </a:p>
          <a:p>
            <a:r>
              <a:rPr lang="fr-FR" dirty="0">
                <a:solidFill>
                  <a:srgbClr val="0070C0"/>
                </a:solidFill>
              </a:rPr>
              <a:t>Après une série d'importantes critiques de l'étude, le General </a:t>
            </a:r>
            <a:r>
              <a:rPr lang="fr-FR" dirty="0" err="1">
                <a:solidFill>
                  <a:srgbClr val="0070C0"/>
                </a:solidFill>
              </a:rPr>
              <a:t>Medical</a:t>
            </a:r>
            <a:r>
              <a:rPr lang="fr-FR" dirty="0">
                <a:solidFill>
                  <a:srgbClr val="0070C0"/>
                </a:solidFill>
              </a:rPr>
              <a:t> Council démontre la fraude scientifique de Wakefield en 2010 et le déchoit de son titre de médecin. Immédiatement après ces révélations, l'étude est rétractée par </a:t>
            </a:r>
            <a:r>
              <a:rPr lang="fr-FR" i="1" dirty="0">
                <a:solidFill>
                  <a:srgbClr val="0070C0"/>
                </a:solidFill>
              </a:rPr>
              <a:t>The Lancet</a:t>
            </a:r>
            <a:r>
              <a:rPr lang="fr-FR" dirty="0">
                <a:solidFill>
                  <a:srgbClr val="0070C0"/>
                </a:solidFill>
              </a:rPr>
              <a:t>. » (Source : Wikipédia).</a:t>
            </a:r>
          </a:p>
        </p:txBody>
      </p:sp>
    </p:spTree>
    <p:extLst>
      <p:ext uri="{BB962C8B-B14F-4D97-AF65-F5344CB8AC3E}">
        <p14:creationId xmlns:p14="http://schemas.microsoft.com/office/powerpoint/2010/main" val="3477090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6418C-A052-0DF4-22FC-0CB4E52FBF2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C2FA085-4EDE-571B-0F36-F64B1D58655F}"/>
              </a:ext>
            </a:extLst>
          </p:cNvPr>
          <p:cNvSpPr>
            <a:spLocks noGrp="1"/>
          </p:cNvSpPr>
          <p:nvPr>
            <p:ph idx="1"/>
          </p:nvPr>
        </p:nvSpPr>
        <p:spPr/>
        <p:txBody>
          <a:bodyPr/>
          <a:lstStyle/>
          <a:p>
            <a:r>
              <a:rPr lang="fr-FR" dirty="0"/>
              <a:t>Voir aussi Ranjit Chandra, Hwang Woo-</a:t>
            </a:r>
            <a:r>
              <a:rPr lang="fr-FR" dirty="0" err="1"/>
              <a:t>suk</a:t>
            </a:r>
            <a:endParaRPr lang="fr-FR" dirty="0"/>
          </a:p>
        </p:txBody>
      </p:sp>
    </p:spTree>
    <p:extLst>
      <p:ext uri="{BB962C8B-B14F-4D97-AF65-F5344CB8AC3E}">
        <p14:creationId xmlns:p14="http://schemas.microsoft.com/office/powerpoint/2010/main" val="185688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1C52DD5-7C53-49D8-A5B2-9F266AFFC61F}"/>
              </a:ext>
            </a:extLst>
          </p:cNvPr>
          <p:cNvSpPr>
            <a:spLocks noGrp="1"/>
          </p:cNvSpPr>
          <p:nvPr>
            <p:ph type="body" idx="1"/>
          </p:nvPr>
        </p:nvSpPr>
        <p:spPr>
          <a:xfrm>
            <a:off x="838200" y="820271"/>
            <a:ext cx="10515600" cy="1048870"/>
          </a:xfrm>
          <a:solidFill>
            <a:schemeClr val="accent1">
              <a:lumMod val="20000"/>
              <a:lumOff val="80000"/>
            </a:schemeClr>
          </a:solidFill>
        </p:spPr>
        <p:txBody>
          <a:bodyPr>
            <a:noAutofit/>
          </a:bodyPr>
          <a:lstStyle/>
          <a:p>
            <a:pPr marL="114300" indent="0" algn="ctr">
              <a:buNone/>
            </a:pPr>
            <a:r>
              <a:rPr lang="fr-FR" sz="3200" dirty="0">
                <a:solidFill>
                  <a:srgbClr val="0070C0"/>
                </a:solidFill>
              </a:rPr>
              <a:t>Quelles relations possibles entre ces deux termes ?</a:t>
            </a:r>
          </a:p>
        </p:txBody>
      </p:sp>
      <p:sp>
        <p:nvSpPr>
          <p:cNvPr id="4" name="Espace réservé du numéro de diapositive 3">
            <a:extLst>
              <a:ext uri="{FF2B5EF4-FFF2-40B4-BE49-F238E27FC236}">
                <a16:creationId xmlns:a16="http://schemas.microsoft.com/office/drawing/2014/main" id="{658F2697-60E6-4469-BF28-9DA6D77CE5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a:t>
            </a:fld>
            <a:endParaRPr lang="fr-FR"/>
          </a:p>
        </p:txBody>
      </p:sp>
      <p:sp>
        <p:nvSpPr>
          <p:cNvPr id="5" name="Ellipse 4">
            <a:extLst>
              <a:ext uri="{FF2B5EF4-FFF2-40B4-BE49-F238E27FC236}">
                <a16:creationId xmlns:a16="http://schemas.microsoft.com/office/drawing/2014/main" id="{16278C2F-808A-43F1-B2CC-07F4A6429DFD}"/>
              </a:ext>
            </a:extLst>
          </p:cNvPr>
          <p:cNvSpPr/>
          <p:nvPr/>
        </p:nvSpPr>
        <p:spPr>
          <a:xfrm>
            <a:off x="764145" y="2553236"/>
            <a:ext cx="4288665" cy="1751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latin typeface="Calibri" panose="020F0502020204030204" pitchFamily="34" charset="0"/>
                <a:cs typeface="Calibri" panose="020F0502020204030204" pitchFamily="34" charset="0"/>
              </a:rPr>
              <a:t>L’éthique</a:t>
            </a:r>
          </a:p>
        </p:txBody>
      </p:sp>
      <p:sp>
        <p:nvSpPr>
          <p:cNvPr id="6" name="Ellipse 5">
            <a:extLst>
              <a:ext uri="{FF2B5EF4-FFF2-40B4-BE49-F238E27FC236}">
                <a16:creationId xmlns:a16="http://schemas.microsoft.com/office/drawing/2014/main" id="{4C55BF47-15B7-4E29-890E-24BE8C20D62C}"/>
              </a:ext>
            </a:extLst>
          </p:cNvPr>
          <p:cNvSpPr/>
          <p:nvPr/>
        </p:nvSpPr>
        <p:spPr>
          <a:xfrm>
            <a:off x="7039377" y="2553236"/>
            <a:ext cx="4288665" cy="1751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latin typeface="Calibri" panose="020F0502020204030204" pitchFamily="34" charset="0"/>
                <a:cs typeface="Calibri" panose="020F0502020204030204" pitchFamily="34" charset="0"/>
              </a:rPr>
              <a:t>La science</a:t>
            </a:r>
          </a:p>
        </p:txBody>
      </p:sp>
      <p:sp>
        <p:nvSpPr>
          <p:cNvPr id="7" name="Flèche : droite 6">
            <a:extLst>
              <a:ext uri="{FF2B5EF4-FFF2-40B4-BE49-F238E27FC236}">
                <a16:creationId xmlns:a16="http://schemas.microsoft.com/office/drawing/2014/main" id="{8005FC7F-A325-44BD-9DB3-968ED4E6472C}"/>
              </a:ext>
            </a:extLst>
          </p:cNvPr>
          <p:cNvSpPr/>
          <p:nvPr/>
        </p:nvSpPr>
        <p:spPr>
          <a:xfrm>
            <a:off x="5323266" y="2854112"/>
            <a:ext cx="1609859" cy="626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a:latin typeface="Calibri" panose="020F0502020204030204" pitchFamily="34" charset="0"/>
              <a:cs typeface="Calibri" panose="020F0502020204030204" pitchFamily="34" charset="0"/>
            </a:endParaRPr>
          </a:p>
        </p:txBody>
      </p:sp>
      <p:sp>
        <p:nvSpPr>
          <p:cNvPr id="8" name="Flèche : droite 7">
            <a:extLst>
              <a:ext uri="{FF2B5EF4-FFF2-40B4-BE49-F238E27FC236}">
                <a16:creationId xmlns:a16="http://schemas.microsoft.com/office/drawing/2014/main" id="{95B21C64-665D-46EC-9DD7-5808E9EBBF9D}"/>
              </a:ext>
            </a:extLst>
          </p:cNvPr>
          <p:cNvSpPr/>
          <p:nvPr/>
        </p:nvSpPr>
        <p:spPr>
          <a:xfrm rot="10800000">
            <a:off x="5217015" y="3428999"/>
            <a:ext cx="1609859" cy="626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3203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E22ED4A-C732-4CD4-9047-90476E0B585B}"/>
              </a:ext>
            </a:extLst>
          </p:cNvPr>
          <p:cNvPicPr>
            <a:picLocks noChangeAspect="1"/>
          </p:cNvPicPr>
          <p:nvPr/>
        </p:nvPicPr>
        <p:blipFill>
          <a:blip r:embed="rId2"/>
          <a:stretch>
            <a:fillRect/>
          </a:stretch>
        </p:blipFill>
        <p:spPr>
          <a:xfrm>
            <a:off x="1875569" y="0"/>
            <a:ext cx="8621486" cy="6858000"/>
          </a:xfrm>
          <a:prstGeom prst="rect">
            <a:avLst/>
          </a:prstGeom>
        </p:spPr>
      </p:pic>
      <p:cxnSp>
        <p:nvCxnSpPr>
          <p:cNvPr id="9" name="Connecteur droit 8">
            <a:extLst>
              <a:ext uri="{FF2B5EF4-FFF2-40B4-BE49-F238E27FC236}">
                <a16:creationId xmlns:a16="http://schemas.microsoft.com/office/drawing/2014/main" id="{DB61D334-B5DF-4BAF-9965-5E9455C34BEA}"/>
              </a:ext>
            </a:extLst>
          </p:cNvPr>
          <p:cNvCxnSpPr/>
          <p:nvPr/>
        </p:nvCxnSpPr>
        <p:spPr>
          <a:xfrm>
            <a:off x="2201333" y="6513689"/>
            <a:ext cx="76651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64392BD3-F3F5-4210-8D83-0EFA61DD7BE8}"/>
              </a:ext>
            </a:extLst>
          </p:cNvPr>
          <p:cNvCxnSpPr>
            <a:cxnSpLocks/>
          </p:cNvCxnSpPr>
          <p:nvPr/>
        </p:nvCxnSpPr>
        <p:spPr>
          <a:xfrm>
            <a:off x="2263422" y="6756400"/>
            <a:ext cx="19247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809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F055D7C-5324-41BD-BE9F-F2EF1B369D22}"/>
              </a:ext>
            </a:extLst>
          </p:cNvPr>
          <p:cNvPicPr>
            <a:picLocks noChangeAspect="1"/>
          </p:cNvPicPr>
          <p:nvPr/>
        </p:nvPicPr>
        <p:blipFill>
          <a:blip r:embed="rId2"/>
          <a:stretch>
            <a:fillRect/>
          </a:stretch>
        </p:blipFill>
        <p:spPr>
          <a:xfrm>
            <a:off x="1626128" y="0"/>
            <a:ext cx="8939743" cy="6858000"/>
          </a:xfrm>
          <a:prstGeom prst="rect">
            <a:avLst/>
          </a:prstGeom>
        </p:spPr>
      </p:pic>
      <p:cxnSp>
        <p:nvCxnSpPr>
          <p:cNvPr id="6" name="Connecteur droit 5">
            <a:extLst>
              <a:ext uri="{FF2B5EF4-FFF2-40B4-BE49-F238E27FC236}">
                <a16:creationId xmlns:a16="http://schemas.microsoft.com/office/drawing/2014/main" id="{971705D4-CE9D-4656-8486-43998806164F}"/>
              </a:ext>
            </a:extLst>
          </p:cNvPr>
          <p:cNvCxnSpPr/>
          <p:nvPr/>
        </p:nvCxnSpPr>
        <p:spPr>
          <a:xfrm>
            <a:off x="1873955" y="4481689"/>
            <a:ext cx="76651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80EB94C4-F19C-43CA-97D8-1143C6E94554}"/>
              </a:ext>
            </a:extLst>
          </p:cNvPr>
          <p:cNvCxnSpPr/>
          <p:nvPr/>
        </p:nvCxnSpPr>
        <p:spPr>
          <a:xfrm>
            <a:off x="1873955" y="4780845"/>
            <a:ext cx="76651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8C1FB205-6C83-487E-BF15-7FC64C621787}"/>
              </a:ext>
            </a:extLst>
          </p:cNvPr>
          <p:cNvCxnSpPr/>
          <p:nvPr/>
        </p:nvCxnSpPr>
        <p:spPr>
          <a:xfrm>
            <a:off x="1873955" y="5040489"/>
            <a:ext cx="76651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7D615ED7-8C36-4553-89D5-5D89BD8BE57D}"/>
              </a:ext>
            </a:extLst>
          </p:cNvPr>
          <p:cNvCxnSpPr/>
          <p:nvPr/>
        </p:nvCxnSpPr>
        <p:spPr>
          <a:xfrm>
            <a:off x="1873955" y="5288844"/>
            <a:ext cx="76651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83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E90D0A7-7B63-40A8-9EDE-A23136673EE1}"/>
              </a:ext>
            </a:extLst>
          </p:cNvPr>
          <p:cNvPicPr>
            <a:picLocks noChangeAspect="1"/>
          </p:cNvPicPr>
          <p:nvPr/>
        </p:nvPicPr>
        <p:blipFill>
          <a:blip r:embed="rId2"/>
          <a:stretch>
            <a:fillRect/>
          </a:stretch>
        </p:blipFill>
        <p:spPr>
          <a:xfrm>
            <a:off x="1642586" y="0"/>
            <a:ext cx="8906827" cy="6858000"/>
          </a:xfrm>
          <a:prstGeom prst="rect">
            <a:avLst/>
          </a:prstGeom>
        </p:spPr>
      </p:pic>
      <p:cxnSp>
        <p:nvCxnSpPr>
          <p:cNvPr id="6" name="Connecteur droit 5">
            <a:extLst>
              <a:ext uri="{FF2B5EF4-FFF2-40B4-BE49-F238E27FC236}">
                <a16:creationId xmlns:a16="http://schemas.microsoft.com/office/drawing/2014/main" id="{74BC6073-FDBE-4A17-9431-56FCB5305085}"/>
              </a:ext>
            </a:extLst>
          </p:cNvPr>
          <p:cNvCxnSpPr>
            <a:cxnSpLocks/>
          </p:cNvCxnSpPr>
          <p:nvPr/>
        </p:nvCxnSpPr>
        <p:spPr>
          <a:xfrm>
            <a:off x="1885243" y="2257778"/>
            <a:ext cx="65249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214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F5DAA1C-CCCE-4C92-A61E-635399F54857}"/>
              </a:ext>
            </a:extLst>
          </p:cNvPr>
          <p:cNvPicPr>
            <a:picLocks noChangeAspect="1"/>
          </p:cNvPicPr>
          <p:nvPr/>
        </p:nvPicPr>
        <p:blipFill>
          <a:blip r:embed="rId2"/>
          <a:stretch>
            <a:fillRect/>
          </a:stretch>
        </p:blipFill>
        <p:spPr>
          <a:xfrm>
            <a:off x="1986801" y="0"/>
            <a:ext cx="8218397" cy="6858000"/>
          </a:xfrm>
          <a:prstGeom prst="rect">
            <a:avLst/>
          </a:prstGeom>
        </p:spPr>
      </p:pic>
      <p:cxnSp>
        <p:nvCxnSpPr>
          <p:cNvPr id="6" name="Connecteur droit 5">
            <a:extLst>
              <a:ext uri="{FF2B5EF4-FFF2-40B4-BE49-F238E27FC236}">
                <a16:creationId xmlns:a16="http://schemas.microsoft.com/office/drawing/2014/main" id="{2E8E495C-CA08-49F1-B287-4B151DD59141}"/>
              </a:ext>
            </a:extLst>
          </p:cNvPr>
          <p:cNvCxnSpPr>
            <a:cxnSpLocks/>
          </p:cNvCxnSpPr>
          <p:nvPr/>
        </p:nvCxnSpPr>
        <p:spPr>
          <a:xfrm>
            <a:off x="2144888" y="293511"/>
            <a:ext cx="68975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0DBBAECC-F82D-46C2-8B1E-12713D67C368}"/>
              </a:ext>
            </a:extLst>
          </p:cNvPr>
          <p:cNvCxnSpPr>
            <a:cxnSpLocks/>
          </p:cNvCxnSpPr>
          <p:nvPr/>
        </p:nvCxnSpPr>
        <p:spPr>
          <a:xfrm>
            <a:off x="2144888" y="564445"/>
            <a:ext cx="68184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7609EC7-20D6-4470-85D8-A29966F93FA4}"/>
              </a:ext>
            </a:extLst>
          </p:cNvPr>
          <p:cNvCxnSpPr>
            <a:cxnSpLocks/>
          </p:cNvCxnSpPr>
          <p:nvPr/>
        </p:nvCxnSpPr>
        <p:spPr>
          <a:xfrm>
            <a:off x="2144888" y="5813778"/>
            <a:ext cx="73716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11AF89FE-FB97-4BDB-ADE2-A0BC997420CD}"/>
              </a:ext>
            </a:extLst>
          </p:cNvPr>
          <p:cNvCxnSpPr>
            <a:cxnSpLocks/>
          </p:cNvCxnSpPr>
          <p:nvPr/>
        </p:nvCxnSpPr>
        <p:spPr>
          <a:xfrm>
            <a:off x="2144888" y="6073422"/>
            <a:ext cx="65249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821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3C6D0AD-EF73-4E58-BA1F-E0C2856693E2}"/>
              </a:ext>
            </a:extLst>
          </p:cNvPr>
          <p:cNvPicPr>
            <a:picLocks noChangeAspect="1"/>
          </p:cNvPicPr>
          <p:nvPr/>
        </p:nvPicPr>
        <p:blipFill>
          <a:blip r:embed="rId2"/>
          <a:stretch>
            <a:fillRect/>
          </a:stretch>
        </p:blipFill>
        <p:spPr>
          <a:xfrm>
            <a:off x="1998123" y="0"/>
            <a:ext cx="8195754" cy="6858000"/>
          </a:xfrm>
          <a:prstGeom prst="rect">
            <a:avLst/>
          </a:prstGeom>
        </p:spPr>
      </p:pic>
    </p:spTree>
    <p:extLst>
      <p:ext uri="{BB962C8B-B14F-4D97-AF65-F5344CB8AC3E}">
        <p14:creationId xmlns:p14="http://schemas.microsoft.com/office/powerpoint/2010/main" val="1470010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61E27E-F071-4D21-B1F6-F6A1E1BB6187}"/>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AF03247-93E5-4761-8843-73BF0DE540EE}"/>
              </a:ext>
            </a:extLst>
          </p:cNvPr>
          <p:cNvSpPr>
            <a:spLocks noGrp="1"/>
          </p:cNvSpPr>
          <p:nvPr>
            <p:ph type="title"/>
          </p:nvPr>
        </p:nvSpPr>
        <p:spPr>
          <a:xfrm>
            <a:off x="958273" y="2286289"/>
            <a:ext cx="10515600" cy="1325563"/>
          </a:xfrm>
        </p:spPr>
        <p:txBody>
          <a:bodyPr>
            <a:normAutofit fontScale="90000"/>
          </a:bodyPr>
          <a:lstStyle/>
          <a:p>
            <a:pPr algn="ctr"/>
            <a:r>
              <a:rPr lang="fr-FR" b="1" dirty="0">
                <a:solidFill>
                  <a:schemeClr val="bg1"/>
                </a:solidFill>
              </a:rPr>
              <a:t>Un cas de dilemme en recherche en algorithmique appliquée à la médecine : la responsabilité sociale du chercheur</a:t>
            </a:r>
          </a:p>
        </p:txBody>
      </p:sp>
    </p:spTree>
    <p:extLst>
      <p:ext uri="{BB962C8B-B14F-4D97-AF65-F5344CB8AC3E}">
        <p14:creationId xmlns:p14="http://schemas.microsoft.com/office/powerpoint/2010/main" val="2381956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DA0012C-CAD3-4D7E-B915-9246AC7F8E07}"/>
              </a:ext>
            </a:extLst>
          </p:cNvPr>
          <p:cNvPicPr>
            <a:picLocks noChangeAspect="1"/>
          </p:cNvPicPr>
          <p:nvPr/>
        </p:nvPicPr>
        <p:blipFill>
          <a:blip r:embed="rId2"/>
          <a:stretch>
            <a:fillRect/>
          </a:stretch>
        </p:blipFill>
        <p:spPr>
          <a:xfrm>
            <a:off x="4171681" y="380574"/>
            <a:ext cx="3848637" cy="6096851"/>
          </a:xfrm>
          <a:prstGeom prst="rect">
            <a:avLst/>
          </a:prstGeom>
        </p:spPr>
      </p:pic>
    </p:spTree>
    <p:extLst>
      <p:ext uri="{BB962C8B-B14F-4D97-AF65-F5344CB8AC3E}">
        <p14:creationId xmlns:p14="http://schemas.microsoft.com/office/powerpoint/2010/main" val="151247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20B06CB-DDCF-445F-B5BC-38AE357362E8}"/>
              </a:ext>
            </a:extLst>
          </p:cNvPr>
          <p:cNvSpPr>
            <a:spLocks noGrp="1"/>
          </p:cNvSpPr>
          <p:nvPr>
            <p:ph idx="1"/>
          </p:nvPr>
        </p:nvSpPr>
        <p:spPr>
          <a:xfrm>
            <a:off x="254000" y="180621"/>
            <a:ext cx="11938000" cy="6536268"/>
          </a:xfrm>
          <a:solidFill>
            <a:schemeClr val="accent1">
              <a:lumMod val="20000"/>
              <a:lumOff val="80000"/>
            </a:schemeClr>
          </a:solidFill>
        </p:spPr>
        <p:txBody>
          <a:bodyPr>
            <a:noAutofit/>
          </a:bodyPr>
          <a:lstStyle/>
          <a:p>
            <a:pPr marL="0" indent="0">
              <a:lnSpc>
                <a:spcPct val="80000"/>
              </a:lnSpc>
              <a:buNone/>
            </a:pPr>
            <a:r>
              <a:rPr lang="fr-FR" b="0" i="0" dirty="0">
                <a:solidFill>
                  <a:srgbClr val="0070C0"/>
                </a:solidFill>
                <a:effectLst/>
              </a:rPr>
              <a:t>« Ces calculs, uniques dans l'histoire des simulations de traumatismes crâniens, nous vaudraient bien un papier dans Sciences! </a:t>
            </a:r>
            <a:r>
              <a:rPr lang="fr-FR" b="0" i="0" dirty="0" err="1">
                <a:solidFill>
                  <a:srgbClr val="0070C0"/>
                </a:solidFill>
                <a:effectLst/>
              </a:rPr>
              <a:t>Raúl</a:t>
            </a:r>
            <a:r>
              <a:rPr lang="fr-FR" b="0" i="0" dirty="0">
                <a:solidFill>
                  <a:srgbClr val="0070C0"/>
                </a:solidFill>
                <a:effectLst/>
              </a:rPr>
              <a:t> est impressionné par ce que nous avons réussi à produire en si peu de temps... mais il nous fait part de ses préoccupations. La situation est la suivante : dans l'urgence après l'attentat, de nombreuses personnes présentes ont été diagnostiquées avec un traumatisme crânien et leurs assurances ont déjà activé les indemnités journalières et les prises en charges médicales. Or, ai-je appris par les médecins, le diagnostic d'un traumatisme crânien est très difficile à établir. Certains effets d'un événement traumatisant sont d'ordre psychologique, et non physiologique - mais la frontière est difficile à déterminer avec certitude. Parmi les personnes qui ont été diagnostiquées avec un traumatisme crânien, certaines ne souffraient probablement « que » de traumatismes psychologiques. Si nos résultats venaient à être publiés, les assureurs pourraient s'en emparer pour exiger une nouvelle expertise sur certaines victimes, faire requalifier le traumatisme et demander le remboursement de sommes déjà versées (ainsi va le système de santé américain...). </a:t>
            </a:r>
            <a:r>
              <a:rPr lang="fr-FR" b="0" i="0" dirty="0" err="1">
                <a:solidFill>
                  <a:srgbClr val="0070C0"/>
                </a:solidFill>
                <a:effectLst/>
              </a:rPr>
              <a:t>Raúl</a:t>
            </a:r>
            <a:r>
              <a:rPr lang="fr-FR" b="0" i="0" dirty="0">
                <a:solidFill>
                  <a:srgbClr val="0070C0"/>
                </a:solidFill>
                <a:effectLst/>
              </a:rPr>
              <a:t> pense que nous ne devons pas publier nos résultats pour éviter de mettre ces personnes en porte-à-faux. Qui nous assure que nous avons raison? dit-il. Nos simulations ne sont pas parfaites et nous le savons, nous avons fait tant d'hypothèses....</a:t>
            </a:r>
            <a:br>
              <a:rPr lang="fr-FR" dirty="0">
                <a:solidFill>
                  <a:srgbClr val="0070C0"/>
                </a:solidFill>
              </a:rPr>
            </a:br>
            <a:endParaRPr lang="fr-FR" dirty="0">
              <a:solidFill>
                <a:srgbClr val="0070C0"/>
              </a:solidFill>
            </a:endParaRPr>
          </a:p>
        </p:txBody>
      </p:sp>
    </p:spTree>
    <p:extLst>
      <p:ext uri="{BB962C8B-B14F-4D97-AF65-F5344CB8AC3E}">
        <p14:creationId xmlns:p14="http://schemas.microsoft.com/office/powerpoint/2010/main" val="4257539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2F3E2-AC78-1505-7E5D-3E77911E4E3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10AD5E5-8459-2183-A0F9-1847A4E4E25F}"/>
              </a:ext>
            </a:extLst>
          </p:cNvPr>
          <p:cNvSpPr>
            <a:spLocks noGrp="1"/>
          </p:cNvSpPr>
          <p:nvPr>
            <p:ph idx="1"/>
          </p:nvPr>
        </p:nvSpPr>
        <p:spPr>
          <a:xfrm>
            <a:off x="745435" y="3031573"/>
            <a:ext cx="10515600" cy="1325563"/>
          </a:xfrm>
          <a:solidFill>
            <a:schemeClr val="bg1">
              <a:lumMod val="95000"/>
            </a:schemeClr>
          </a:solidFill>
          <a:effectLst>
            <a:outerShdw blurRad="63500" sx="102000" sy="102000" algn="ctr" rotWithShape="0">
              <a:prstClr val="black">
                <a:alpha val="40000"/>
              </a:prstClr>
            </a:outerShdw>
          </a:effectLst>
        </p:spPr>
        <p:txBody>
          <a:bodyPr vert="horz" lIns="91440" tIns="45720" rIns="91440" bIns="45720" rtlCol="0" anchor="t">
            <a:normAutofit/>
          </a:bodyPr>
          <a:lstStyle/>
          <a:p>
            <a:pPr>
              <a:buFont typeface="Wingdings" panose="05000000000000000000" pitchFamily="2" charset="2"/>
              <a:buChar char="à"/>
            </a:pPr>
            <a:r>
              <a:rPr lang="fr-FR" dirty="0"/>
              <a:t>A la place d’Aurélie Jean, qu’auriez-vous fait ?</a:t>
            </a:r>
          </a:p>
          <a:p>
            <a:pPr>
              <a:buFont typeface="Wingdings" panose="05000000000000000000" pitchFamily="2" charset="2"/>
              <a:buChar char="à"/>
            </a:pPr>
            <a:r>
              <a:rPr lang="fr-FR" dirty="0"/>
              <a:t>Faut-il publier les résultats ou ne pas le faire ?</a:t>
            </a:r>
          </a:p>
        </p:txBody>
      </p:sp>
    </p:spTree>
    <p:extLst>
      <p:ext uri="{BB962C8B-B14F-4D97-AF65-F5344CB8AC3E}">
        <p14:creationId xmlns:p14="http://schemas.microsoft.com/office/powerpoint/2010/main" val="3434374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20B06CB-DDCF-445F-B5BC-38AE357362E8}"/>
              </a:ext>
            </a:extLst>
          </p:cNvPr>
          <p:cNvSpPr>
            <a:spLocks noGrp="1"/>
          </p:cNvSpPr>
          <p:nvPr>
            <p:ph idx="1"/>
          </p:nvPr>
        </p:nvSpPr>
        <p:spPr>
          <a:xfrm>
            <a:off x="237067" y="664076"/>
            <a:ext cx="11684000" cy="5204179"/>
          </a:xfrm>
          <a:solidFill>
            <a:schemeClr val="accent1">
              <a:lumMod val="20000"/>
              <a:lumOff val="80000"/>
            </a:schemeClr>
          </a:solidFill>
        </p:spPr>
        <p:txBody>
          <a:bodyPr vert="horz" lIns="91440" tIns="45720" rIns="91440" bIns="45720" rtlCol="0">
            <a:noAutofit/>
          </a:bodyPr>
          <a:lstStyle/>
          <a:p>
            <a:pPr marL="0" indent="0">
              <a:lnSpc>
                <a:spcPct val="80000"/>
              </a:lnSpc>
              <a:buNone/>
            </a:pPr>
            <a:r>
              <a:rPr lang="fr-FR" dirty="0">
                <a:solidFill>
                  <a:srgbClr val="0070C0"/>
                </a:solidFill>
              </a:rPr>
              <a:t>Adrian, Martin et moi-même sommes en colère - non contre </a:t>
            </a:r>
            <a:r>
              <a:rPr lang="fr-FR" dirty="0" err="1">
                <a:solidFill>
                  <a:srgbClr val="0070C0"/>
                </a:solidFill>
              </a:rPr>
              <a:t>Raúl</a:t>
            </a:r>
            <a:r>
              <a:rPr lang="fr-FR" dirty="0">
                <a:solidFill>
                  <a:srgbClr val="0070C0"/>
                </a:solidFill>
              </a:rPr>
              <a:t>, mais contre ces assureurs qui allaient peut être utiliser nos calculs pour augmenter leurs profits, </a:t>
            </a:r>
            <a:r>
              <a:rPr lang="fr-FR" dirty="0" err="1">
                <a:solidFill>
                  <a:srgbClr val="0070C0"/>
                </a:solidFill>
              </a:rPr>
              <a:t>Raúl</a:t>
            </a:r>
            <a:r>
              <a:rPr lang="fr-FR" dirty="0">
                <a:solidFill>
                  <a:srgbClr val="0070C0"/>
                </a:solidFill>
              </a:rPr>
              <a:t> ajoute : « Nous ne pouvons pas laisser les assurances agir de façon biaisée face à nos résultats. Nous le savons : c'est la voix de la raison. Non seulement il serait extrêmement difficile d'expliquer simplement les algorithmes complexes que nous avons développés pour ces simulations, mais il serait encore plus difficile de sensibiliser les gens sur le nécessaire recul critique à avoir face à des résultats numériques. Les enjeux sont trop importants : nos résultats ne seront pas publiés. » Depuis ce jour et cette expérience malheureuse, je comprends que non seulement je dois me méfier de mes propres biais (et des éventuels biais des travaux sur lesquels je base mes hypothèses), mais que je dois aussi, une fois mes simulations réalisées, me méfier des biais de ceux qui utiliseront mes résultats. Je n'en sortirai donc jamais !</a:t>
            </a:r>
            <a:br>
              <a:rPr lang="fr-FR" dirty="0">
                <a:solidFill>
                  <a:srgbClr val="0070C0"/>
                </a:solidFill>
              </a:rPr>
            </a:br>
            <a:endParaRPr lang="fr-FR" dirty="0">
              <a:solidFill>
                <a:srgbClr val="0070C0"/>
              </a:solidFill>
            </a:endParaRPr>
          </a:p>
        </p:txBody>
      </p:sp>
    </p:spTree>
    <p:extLst>
      <p:ext uri="{BB962C8B-B14F-4D97-AF65-F5344CB8AC3E}">
        <p14:creationId xmlns:p14="http://schemas.microsoft.com/office/powerpoint/2010/main" val="1580354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èche : droite 9">
            <a:extLst>
              <a:ext uri="{FF2B5EF4-FFF2-40B4-BE49-F238E27FC236}">
                <a16:creationId xmlns:a16="http://schemas.microsoft.com/office/drawing/2014/main" id="{0E5B8D92-697A-475E-8E9A-C52BF9C65802}"/>
              </a:ext>
            </a:extLst>
          </p:cNvPr>
          <p:cNvSpPr/>
          <p:nvPr/>
        </p:nvSpPr>
        <p:spPr>
          <a:xfrm>
            <a:off x="4690595" y="1387670"/>
            <a:ext cx="2972874" cy="2180520"/>
          </a:xfrm>
          <a:prstGeom prst="rightArrow">
            <a:avLst>
              <a:gd name="adj1" fmla="val 6417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latin typeface="Calibri" panose="020F0502020204030204" pitchFamily="34" charset="0"/>
              <a:cs typeface="Calibri" panose="020F0502020204030204" pitchFamily="34" charset="0"/>
            </a:endParaRPr>
          </a:p>
        </p:txBody>
      </p:sp>
      <p:sp>
        <p:nvSpPr>
          <p:cNvPr id="4" name="Espace réservé du numéro de diapositive 3">
            <a:extLst>
              <a:ext uri="{FF2B5EF4-FFF2-40B4-BE49-F238E27FC236}">
                <a16:creationId xmlns:a16="http://schemas.microsoft.com/office/drawing/2014/main" id="{658F2697-60E6-4469-BF28-9DA6D77CE5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sp>
        <p:nvSpPr>
          <p:cNvPr id="5" name="Ellipse 4">
            <a:extLst>
              <a:ext uri="{FF2B5EF4-FFF2-40B4-BE49-F238E27FC236}">
                <a16:creationId xmlns:a16="http://schemas.microsoft.com/office/drawing/2014/main" id="{16278C2F-808A-43F1-B2CC-07F4A6429DFD}"/>
              </a:ext>
            </a:extLst>
          </p:cNvPr>
          <p:cNvSpPr/>
          <p:nvPr/>
        </p:nvSpPr>
        <p:spPr>
          <a:xfrm>
            <a:off x="524547" y="2553236"/>
            <a:ext cx="4288665" cy="1751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latin typeface="Calibri" panose="020F0502020204030204" pitchFamily="34" charset="0"/>
                <a:cs typeface="Calibri" panose="020F0502020204030204" pitchFamily="34" charset="0"/>
              </a:rPr>
              <a:t>L’éthique</a:t>
            </a:r>
          </a:p>
        </p:txBody>
      </p:sp>
      <p:sp>
        <p:nvSpPr>
          <p:cNvPr id="6" name="Ellipse 5">
            <a:extLst>
              <a:ext uri="{FF2B5EF4-FFF2-40B4-BE49-F238E27FC236}">
                <a16:creationId xmlns:a16="http://schemas.microsoft.com/office/drawing/2014/main" id="{4C55BF47-15B7-4E29-890E-24BE8C20D62C}"/>
              </a:ext>
            </a:extLst>
          </p:cNvPr>
          <p:cNvSpPr/>
          <p:nvPr/>
        </p:nvSpPr>
        <p:spPr>
          <a:xfrm>
            <a:off x="7321105" y="2594499"/>
            <a:ext cx="4288665" cy="1751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latin typeface="Calibri" panose="020F0502020204030204" pitchFamily="34" charset="0"/>
                <a:cs typeface="Calibri" panose="020F0502020204030204" pitchFamily="34" charset="0"/>
              </a:rPr>
              <a:t>La science</a:t>
            </a:r>
          </a:p>
        </p:txBody>
      </p:sp>
      <p:sp>
        <p:nvSpPr>
          <p:cNvPr id="8" name="Flèche : droite 7">
            <a:extLst>
              <a:ext uri="{FF2B5EF4-FFF2-40B4-BE49-F238E27FC236}">
                <a16:creationId xmlns:a16="http://schemas.microsoft.com/office/drawing/2014/main" id="{95B21C64-665D-46EC-9DD7-5808E9EBBF9D}"/>
              </a:ext>
            </a:extLst>
          </p:cNvPr>
          <p:cNvSpPr/>
          <p:nvPr/>
        </p:nvSpPr>
        <p:spPr>
          <a:xfrm rot="10800000">
            <a:off x="3031554" y="3698683"/>
            <a:ext cx="4808425" cy="3022792"/>
          </a:xfrm>
          <a:prstGeom prst="rightArrow">
            <a:avLst>
              <a:gd name="adj1" fmla="val 6417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FD0D837C-A418-47E0-B9F6-E16B3E9B945C}"/>
              </a:ext>
            </a:extLst>
          </p:cNvPr>
          <p:cNvSpPr txBox="1"/>
          <p:nvPr/>
        </p:nvSpPr>
        <p:spPr>
          <a:xfrm>
            <a:off x="3512713" y="4380069"/>
            <a:ext cx="4288664" cy="1384995"/>
          </a:xfrm>
          <a:prstGeom prst="rect">
            <a:avLst/>
          </a:prstGeom>
          <a:noFill/>
        </p:spPr>
        <p:txBody>
          <a:bodyPr wrap="square" rtlCol="0">
            <a:spAutoFit/>
          </a:bodyPr>
          <a:lstStyle/>
          <a:p>
            <a:pPr algn="ctr"/>
            <a:r>
              <a:rPr lang="fr-FR" sz="2800" b="1" dirty="0">
                <a:solidFill>
                  <a:schemeClr val="bg1"/>
                </a:solidFill>
                <a:latin typeface="Calibri" panose="020F0502020204030204" pitchFamily="34" charset="0"/>
                <a:cs typeface="Calibri" panose="020F0502020204030204" pitchFamily="34" charset="0"/>
              </a:rPr>
              <a:t>Fondation scientifique de l’éthique : cognitivisme, sociobiologie, etc.</a:t>
            </a:r>
          </a:p>
        </p:txBody>
      </p:sp>
      <p:sp>
        <p:nvSpPr>
          <p:cNvPr id="9" name="ZoneTexte 8">
            <a:extLst>
              <a:ext uri="{FF2B5EF4-FFF2-40B4-BE49-F238E27FC236}">
                <a16:creationId xmlns:a16="http://schemas.microsoft.com/office/drawing/2014/main" id="{AFB8CB75-6FD1-4591-A2AC-6135575923C8}"/>
              </a:ext>
            </a:extLst>
          </p:cNvPr>
          <p:cNvSpPr txBox="1"/>
          <p:nvPr/>
        </p:nvSpPr>
        <p:spPr>
          <a:xfrm>
            <a:off x="4732180" y="2091538"/>
            <a:ext cx="2727639" cy="954107"/>
          </a:xfrm>
          <a:prstGeom prst="rect">
            <a:avLst/>
          </a:prstGeom>
          <a:noFill/>
        </p:spPr>
        <p:txBody>
          <a:bodyPr wrap="square" rtlCol="0">
            <a:spAutoFit/>
          </a:bodyPr>
          <a:lstStyle/>
          <a:p>
            <a:pPr algn="ctr"/>
            <a:r>
              <a:rPr lang="fr-FR" sz="2800" b="1" dirty="0">
                <a:solidFill>
                  <a:schemeClr val="bg1"/>
                </a:solidFill>
                <a:latin typeface="Calibri" panose="020F0502020204030204" pitchFamily="34" charset="0"/>
                <a:cs typeface="Calibri" panose="020F0502020204030204" pitchFamily="34" charset="0"/>
              </a:rPr>
              <a:t>Enjeux éthiques de la science</a:t>
            </a:r>
          </a:p>
        </p:txBody>
      </p:sp>
    </p:spTree>
    <p:extLst>
      <p:ext uri="{BB962C8B-B14F-4D97-AF65-F5344CB8AC3E}">
        <p14:creationId xmlns:p14="http://schemas.microsoft.com/office/powerpoint/2010/main" val="70397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20B06CB-DDCF-445F-B5BC-38AE357362E8}"/>
              </a:ext>
            </a:extLst>
          </p:cNvPr>
          <p:cNvSpPr>
            <a:spLocks noGrp="1"/>
          </p:cNvSpPr>
          <p:nvPr>
            <p:ph idx="1"/>
          </p:nvPr>
        </p:nvSpPr>
        <p:spPr>
          <a:xfrm>
            <a:off x="254000" y="885317"/>
            <a:ext cx="11684000" cy="5087365"/>
          </a:xfrm>
          <a:solidFill>
            <a:schemeClr val="accent1">
              <a:lumMod val="20000"/>
              <a:lumOff val="80000"/>
            </a:schemeClr>
          </a:solidFill>
        </p:spPr>
        <p:txBody>
          <a:bodyPr vert="horz" lIns="91440" tIns="45720" rIns="91440" bIns="45720" rtlCol="0">
            <a:noAutofit/>
          </a:bodyPr>
          <a:lstStyle/>
          <a:p>
            <a:pPr marL="0" indent="0">
              <a:lnSpc>
                <a:spcPct val="80000"/>
              </a:lnSpc>
              <a:buNone/>
            </a:pPr>
            <a:r>
              <a:rPr lang="fr-FR" dirty="0">
                <a:solidFill>
                  <a:srgbClr val="0070C0"/>
                </a:solidFill>
              </a:rPr>
              <a:t>Avec Adrian et Martin, il nous a fallu un moment pour encaisser le coup. Aujourd'hui, nous sommes surtout fiers d'avoir résolu ce problème a priori impossible. Nous en parlons souvent entre nous quand nous nous revoyons, ou à nos collègues lors d'autres aventures... Mais nous ne mentionnons jamais les conclusions. Avec le recul, nous reconnaissons volontiers que prendre conscience du regard biaisé que pouvaient avoir les assureurs nous a évité de dévoiler des résultats sans doute trop immatures (et qui auraient pu avoir des conséquences que nous serions encore en train de regretter). « Un grand pouvoir implique de grandes responsabilités », dit Ben Parker dans la BD Spider Man. Les biais étaient là pour nous le rappeler. Et même si les résultats n'ont pas été publiés, nous savons qu'un jour peut-être ils seront réutilisés - voire améliorés - par de futurs scientifiques qui pourront lever nos hypothèses grâce à des capacités de calcul toujours plus grandes et des algorithmes toujours plus performants » (p. 103-104).</a:t>
            </a:r>
          </a:p>
        </p:txBody>
      </p:sp>
    </p:spTree>
    <p:extLst>
      <p:ext uri="{BB962C8B-B14F-4D97-AF65-F5344CB8AC3E}">
        <p14:creationId xmlns:p14="http://schemas.microsoft.com/office/powerpoint/2010/main" val="1060242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F6330-E7E7-6320-1DAE-F036AFA53B95}"/>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AF03247-93E5-4761-8843-73BF0DE540EE}"/>
              </a:ext>
            </a:extLst>
          </p:cNvPr>
          <p:cNvSpPr>
            <a:spLocks noGrp="1"/>
          </p:cNvSpPr>
          <p:nvPr>
            <p:ph type="title"/>
          </p:nvPr>
        </p:nvSpPr>
        <p:spPr>
          <a:xfrm>
            <a:off x="838200" y="2433044"/>
            <a:ext cx="10515600" cy="1325563"/>
          </a:xfrm>
        </p:spPr>
        <p:txBody>
          <a:bodyPr/>
          <a:lstStyle/>
          <a:p>
            <a:pPr algn="ctr"/>
            <a:r>
              <a:rPr lang="fr-FR" b="1" dirty="0">
                <a:solidFill>
                  <a:schemeClr val="bg1"/>
                </a:solidFill>
              </a:rPr>
              <a:t>L’alerte éthique :</a:t>
            </a:r>
            <a:br>
              <a:rPr lang="fr-FR" b="1" dirty="0">
                <a:solidFill>
                  <a:schemeClr val="bg1"/>
                </a:solidFill>
              </a:rPr>
            </a:br>
            <a:r>
              <a:rPr lang="fr-FR" b="1" dirty="0">
                <a:solidFill>
                  <a:schemeClr val="bg1"/>
                </a:solidFill>
              </a:rPr>
              <a:t>la notion de « lanceur d’alerte »</a:t>
            </a:r>
          </a:p>
        </p:txBody>
      </p:sp>
    </p:spTree>
    <p:extLst>
      <p:ext uri="{BB962C8B-B14F-4D97-AF65-F5344CB8AC3E}">
        <p14:creationId xmlns:p14="http://schemas.microsoft.com/office/powerpoint/2010/main" val="4100370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6C1E9-D220-4EFA-AACE-F370849A0998}"/>
              </a:ext>
            </a:extLst>
          </p:cNvPr>
          <p:cNvSpPr>
            <a:spLocks noGrp="1"/>
          </p:cNvSpPr>
          <p:nvPr>
            <p:ph type="title"/>
          </p:nvPr>
        </p:nvSpPr>
        <p:spPr/>
        <p:txBody>
          <a:bodyPr/>
          <a:lstStyle/>
          <a:p>
            <a:pPr algn="ctr"/>
            <a:r>
              <a:rPr lang="fr-FR"/>
              <a:t>Imaginez la situation suivante </a:t>
            </a:r>
            <a:r>
              <a:rPr lang="fr-FR" sz="2000"/>
              <a:t>(1/2) </a:t>
            </a:r>
            <a:r>
              <a:rPr lang="fr-FR"/>
              <a:t>:</a:t>
            </a:r>
          </a:p>
        </p:txBody>
      </p:sp>
      <p:sp>
        <p:nvSpPr>
          <p:cNvPr id="3" name="Espace réservé du contenu 2">
            <a:extLst>
              <a:ext uri="{FF2B5EF4-FFF2-40B4-BE49-F238E27FC236}">
                <a16:creationId xmlns:a16="http://schemas.microsoft.com/office/drawing/2014/main" id="{A5AAB7AF-A1AE-4CE8-8B7E-14DDE7F7BA15}"/>
              </a:ext>
            </a:extLst>
          </p:cNvPr>
          <p:cNvSpPr>
            <a:spLocks noGrp="1"/>
          </p:cNvSpPr>
          <p:nvPr>
            <p:ph idx="1"/>
          </p:nvPr>
        </p:nvSpPr>
        <p:spPr>
          <a:xfrm>
            <a:off x="776151" y="1755956"/>
            <a:ext cx="10639697" cy="4351338"/>
          </a:xfrm>
        </p:spPr>
        <p:txBody>
          <a:bodyPr>
            <a:normAutofit/>
          </a:bodyPr>
          <a:lstStyle/>
          <a:p>
            <a:pPr marL="0" indent="0">
              <a:buNone/>
            </a:pPr>
            <a:r>
              <a:rPr lang="fr-FR" sz="3200" dirty="0"/>
              <a:t>Vous êtes Responsable du service de la documentation technique d’une entreprise informatique de pointe. Vous êtes dans cette entreprise depuis plusieurs années, votre travail vous passionne, vous avez d’excellentes relations avec vos collègues et vos perspectives d’évolution sont excellentes. Tout se passe donc pour le mieux quand…</a:t>
            </a:r>
          </a:p>
        </p:txBody>
      </p:sp>
    </p:spTree>
    <p:extLst>
      <p:ext uri="{BB962C8B-B14F-4D97-AF65-F5344CB8AC3E}">
        <p14:creationId xmlns:p14="http://schemas.microsoft.com/office/powerpoint/2010/main" val="1369172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6C1E9-D220-4EFA-AACE-F370849A0998}"/>
              </a:ext>
            </a:extLst>
          </p:cNvPr>
          <p:cNvSpPr>
            <a:spLocks noGrp="1"/>
          </p:cNvSpPr>
          <p:nvPr>
            <p:ph type="title"/>
          </p:nvPr>
        </p:nvSpPr>
        <p:spPr/>
        <p:txBody>
          <a:bodyPr/>
          <a:lstStyle/>
          <a:p>
            <a:pPr algn="ctr"/>
            <a:r>
              <a:rPr lang="fr-FR"/>
              <a:t>Imaginez la situation suivante </a:t>
            </a:r>
            <a:r>
              <a:rPr lang="fr-FR" sz="2000"/>
              <a:t>(2/2) </a:t>
            </a:r>
            <a:r>
              <a:rPr lang="fr-FR"/>
              <a:t>:</a:t>
            </a:r>
          </a:p>
        </p:txBody>
      </p:sp>
      <p:sp>
        <p:nvSpPr>
          <p:cNvPr id="3" name="Espace réservé du contenu 2">
            <a:extLst>
              <a:ext uri="{FF2B5EF4-FFF2-40B4-BE49-F238E27FC236}">
                <a16:creationId xmlns:a16="http://schemas.microsoft.com/office/drawing/2014/main" id="{A5AAB7AF-A1AE-4CE8-8B7E-14DDE7F7BA15}"/>
              </a:ext>
            </a:extLst>
          </p:cNvPr>
          <p:cNvSpPr>
            <a:spLocks noGrp="1"/>
          </p:cNvSpPr>
          <p:nvPr>
            <p:ph idx="1"/>
          </p:nvPr>
        </p:nvSpPr>
        <p:spPr>
          <a:xfrm>
            <a:off x="776151" y="1755956"/>
            <a:ext cx="10639697" cy="4351338"/>
          </a:xfrm>
        </p:spPr>
        <p:txBody>
          <a:bodyPr vert="horz" lIns="91440" tIns="45720" rIns="91440" bIns="45720" rtlCol="0" anchor="t">
            <a:normAutofit/>
          </a:bodyPr>
          <a:lstStyle/>
          <a:p>
            <a:pPr marL="0" indent="0">
              <a:buNone/>
            </a:pPr>
            <a:r>
              <a:rPr lang="fr-FR" sz="3200"/>
              <a:t>… vous découvrez que les technologies sur lesquelles travaille votre entreprise sont une brique d’un dispositif plus général de surveillance de masse et que votre entreprise a passé un contrat avec une dictature notoire.</a:t>
            </a:r>
          </a:p>
          <a:p>
            <a:pPr marL="0" indent="0">
              <a:buNone/>
            </a:pPr>
            <a:endParaRPr lang="fr-FR" sz="3200"/>
          </a:p>
          <a:p>
            <a:pPr marL="0" indent="0" algn="ctr">
              <a:buNone/>
            </a:pPr>
            <a:r>
              <a:rPr lang="fr-FR" sz="3200"/>
              <a:t>Comment réagissez-vous ?</a:t>
            </a:r>
          </a:p>
        </p:txBody>
      </p:sp>
    </p:spTree>
    <p:extLst>
      <p:ext uri="{BB962C8B-B14F-4D97-AF65-F5344CB8AC3E}">
        <p14:creationId xmlns:p14="http://schemas.microsoft.com/office/powerpoint/2010/main" val="1223824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E6C48C-88E8-46FB-82BF-C54790A59EB1}"/>
              </a:ext>
            </a:extLst>
          </p:cNvPr>
          <p:cNvSpPr>
            <a:spLocks noGrp="1"/>
          </p:cNvSpPr>
          <p:nvPr>
            <p:ph type="title"/>
          </p:nvPr>
        </p:nvSpPr>
        <p:spPr/>
        <p:txBody>
          <a:bodyPr/>
          <a:lstStyle/>
          <a:p>
            <a:pPr algn="ctr"/>
            <a:r>
              <a:rPr lang="fr-FR" dirty="0">
                <a:solidFill>
                  <a:srgbClr val="0070C0"/>
                </a:solidFill>
              </a:rPr>
              <a:t>Réflexion sur les déterminants des décisions</a:t>
            </a:r>
          </a:p>
        </p:txBody>
      </p:sp>
      <p:sp>
        <p:nvSpPr>
          <p:cNvPr id="3" name="Espace réservé du contenu 2">
            <a:extLst>
              <a:ext uri="{FF2B5EF4-FFF2-40B4-BE49-F238E27FC236}">
                <a16:creationId xmlns:a16="http://schemas.microsoft.com/office/drawing/2014/main" id="{64762957-23DE-453B-A49E-5D819734E201}"/>
              </a:ext>
            </a:extLst>
          </p:cNvPr>
          <p:cNvSpPr>
            <a:spLocks noGrp="1"/>
          </p:cNvSpPr>
          <p:nvPr>
            <p:ph idx="1"/>
          </p:nvPr>
        </p:nvSpPr>
        <p:spPr>
          <a:xfrm>
            <a:off x="679937" y="1828801"/>
            <a:ext cx="11078309" cy="4008328"/>
          </a:xfrm>
          <a:solidFill>
            <a:schemeClr val="bg1">
              <a:lumMod val="95000"/>
            </a:schemeClr>
          </a:solidFill>
          <a:effectLst>
            <a:outerShdw blurRad="63500" sx="102000" sy="102000" algn="ctr" rotWithShape="0">
              <a:prstClr val="black">
                <a:alpha val="40000"/>
              </a:prstClr>
            </a:outerShdw>
          </a:effectLst>
        </p:spPr>
        <p:txBody>
          <a:bodyPr vert="horz" lIns="91440" tIns="45720" rIns="91440" bIns="45720" rtlCol="0" anchor="t">
            <a:normAutofit/>
          </a:bodyPr>
          <a:lstStyle/>
          <a:p>
            <a:pPr>
              <a:buFont typeface="Wingdings" panose="05000000000000000000" pitchFamily="2" charset="2"/>
              <a:buChar char="à"/>
            </a:pPr>
            <a:r>
              <a:rPr lang="fr-FR" dirty="0"/>
              <a:t>Quelles sont les différentes réactions, parmi vous ?</a:t>
            </a:r>
          </a:p>
          <a:p>
            <a:pPr>
              <a:buFont typeface="Wingdings" panose="05000000000000000000" pitchFamily="2" charset="2"/>
              <a:buChar char="à"/>
            </a:pPr>
            <a:r>
              <a:rPr lang="fr-FR" dirty="0"/>
              <a:t>Quelles sont les loyautés en conflit ?</a:t>
            </a:r>
          </a:p>
          <a:p>
            <a:pPr>
              <a:buFont typeface="Wingdings" panose="05000000000000000000" pitchFamily="2" charset="2"/>
              <a:buChar char="à"/>
            </a:pPr>
            <a:r>
              <a:rPr lang="fr-FR" dirty="0"/>
              <a:t>Quels en sont les déterminants ? Par exemple : du fait de…, j'ai décidé de..., dans le but de... </a:t>
            </a:r>
          </a:p>
          <a:p>
            <a:pPr>
              <a:buFont typeface="Wingdings" panose="05000000000000000000" pitchFamily="2" charset="2"/>
              <a:buChar char="à"/>
            </a:pPr>
            <a:r>
              <a:rPr lang="fr-FR" dirty="0"/>
              <a:t>Selon quels principes, normes ou valeurs vos décisions se distinguent-elles ? </a:t>
            </a:r>
          </a:p>
          <a:p>
            <a:pPr>
              <a:buFont typeface="Wingdings" panose="05000000000000000000" pitchFamily="2" charset="2"/>
              <a:buChar char="à"/>
            </a:pPr>
            <a:r>
              <a:rPr lang="fr-FR" dirty="0"/>
              <a:t>Pour quelles raisons, à votre avis ?</a:t>
            </a:r>
          </a:p>
        </p:txBody>
      </p:sp>
    </p:spTree>
    <p:extLst>
      <p:ext uri="{BB962C8B-B14F-4D97-AF65-F5344CB8AC3E}">
        <p14:creationId xmlns:p14="http://schemas.microsoft.com/office/powerpoint/2010/main" val="2923811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62957-23DE-453B-A49E-5D819734E201}"/>
              </a:ext>
            </a:extLst>
          </p:cNvPr>
          <p:cNvSpPr>
            <a:spLocks noGrp="1"/>
          </p:cNvSpPr>
          <p:nvPr>
            <p:ph idx="1"/>
          </p:nvPr>
        </p:nvSpPr>
        <p:spPr>
          <a:xfrm>
            <a:off x="667411" y="2902907"/>
            <a:ext cx="11078309" cy="1518781"/>
          </a:xfrm>
          <a:solidFill>
            <a:schemeClr val="bg1">
              <a:lumMod val="95000"/>
            </a:schemeClr>
          </a:solidFill>
          <a:effectLst>
            <a:outerShdw blurRad="63500" sx="102000" sy="102000" algn="ctr" rotWithShape="0">
              <a:prstClr val="black">
                <a:alpha val="40000"/>
              </a:prstClr>
            </a:outerShdw>
          </a:effectLst>
        </p:spPr>
        <p:txBody>
          <a:bodyPr vert="horz" lIns="91440" tIns="45720" rIns="91440" bIns="45720" rtlCol="0" anchor="t">
            <a:normAutofit/>
          </a:bodyPr>
          <a:lstStyle/>
          <a:p>
            <a:pPr>
              <a:buFont typeface="Wingdings" panose="05000000000000000000" pitchFamily="2" charset="2"/>
              <a:buChar char="à"/>
            </a:pPr>
            <a:r>
              <a:rPr lang="fr-FR" dirty="0"/>
              <a:t>De manière plus générale, dans certaines situations, peut-on être moralement responsable si l’on n’agit pas ? Même si l’on n’est ni matériellement ni juridiquement coupable ? </a:t>
            </a:r>
          </a:p>
        </p:txBody>
      </p:sp>
      <p:sp>
        <p:nvSpPr>
          <p:cNvPr id="5" name="Titre 4">
            <a:extLst>
              <a:ext uri="{FF2B5EF4-FFF2-40B4-BE49-F238E27FC236}">
                <a16:creationId xmlns:a16="http://schemas.microsoft.com/office/drawing/2014/main" id="{12E3090F-D36C-4423-88FC-BD4FCE87C313}"/>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1307294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E6C48C-88E8-46FB-82BF-C54790A59EB1}"/>
              </a:ext>
            </a:extLst>
          </p:cNvPr>
          <p:cNvSpPr>
            <a:spLocks noGrp="1"/>
          </p:cNvSpPr>
          <p:nvPr>
            <p:ph type="title"/>
          </p:nvPr>
        </p:nvSpPr>
        <p:spPr>
          <a:xfrm>
            <a:off x="899160" y="156120"/>
            <a:ext cx="10515600" cy="766989"/>
          </a:xfrm>
        </p:spPr>
        <p:txBody>
          <a:bodyPr>
            <a:normAutofit fontScale="90000"/>
          </a:bodyPr>
          <a:lstStyle/>
          <a:p>
            <a:pPr algn="ctr"/>
            <a:r>
              <a:rPr lang="fr-FR"/>
              <a:t>Ce qu’il s’est passé brièvement pour James Dunne</a:t>
            </a:r>
          </a:p>
        </p:txBody>
      </p:sp>
      <p:sp>
        <p:nvSpPr>
          <p:cNvPr id="3" name="Espace réservé du contenu 2">
            <a:extLst>
              <a:ext uri="{FF2B5EF4-FFF2-40B4-BE49-F238E27FC236}">
                <a16:creationId xmlns:a16="http://schemas.microsoft.com/office/drawing/2014/main" id="{64762957-23DE-453B-A49E-5D819734E201}"/>
              </a:ext>
            </a:extLst>
          </p:cNvPr>
          <p:cNvSpPr>
            <a:spLocks noGrp="1"/>
          </p:cNvSpPr>
          <p:nvPr>
            <p:ph idx="1"/>
          </p:nvPr>
        </p:nvSpPr>
        <p:spPr>
          <a:xfrm>
            <a:off x="474617" y="1295400"/>
            <a:ext cx="11242765" cy="5268686"/>
          </a:xfrm>
        </p:spPr>
        <p:txBody>
          <a:bodyPr vert="horz" lIns="91440" tIns="45720" rIns="91440" bIns="45720" rtlCol="0" anchor="t">
            <a:normAutofit fontScale="92500" lnSpcReduction="20000"/>
          </a:bodyPr>
          <a:lstStyle/>
          <a:p>
            <a:pPr marL="0" indent="0">
              <a:buNone/>
            </a:pPr>
            <a:r>
              <a:rPr lang="fr-FR" dirty="0"/>
              <a:t>James Dunne s’est trouvé dans une situation proche de celle décrite. Voici ce qu’il s’est passé.</a:t>
            </a:r>
            <a:endParaRPr lang="fr-FR" dirty="0">
              <a:highlight>
                <a:srgbClr val="FFFF00"/>
              </a:highlight>
              <a:cs typeface="Calibri" panose="020F0502020204030204"/>
            </a:endParaRPr>
          </a:p>
          <a:p>
            <a:r>
              <a:rPr lang="fr-FR" dirty="0" err="1"/>
              <a:t>Qosmos</a:t>
            </a:r>
            <a:r>
              <a:rPr lang="fr-FR" dirty="0"/>
              <a:t> est une start-up française née en septembre 2000, sur la base d’un brevet du laboratoire informatique LIP6, de l’Université Pierre et Marie Curie (Paris 6).</a:t>
            </a:r>
          </a:p>
          <a:p>
            <a:r>
              <a:rPr lang="fr-FR" dirty="0"/>
              <a:t>En 2011, puis 2012, la presse révèle que </a:t>
            </a:r>
            <a:r>
              <a:rPr lang="fr-FR" dirty="0" err="1"/>
              <a:t>Qosmos</a:t>
            </a:r>
            <a:r>
              <a:rPr lang="fr-FR" dirty="0"/>
              <a:t> a participé à au moins deux programmes de surveillance de masse : « Eagle » pour la Libye de Kadhafi, et « </a:t>
            </a:r>
            <a:r>
              <a:rPr lang="fr-FR" dirty="0" err="1"/>
              <a:t>Asfador</a:t>
            </a:r>
            <a:r>
              <a:rPr lang="fr-FR" dirty="0"/>
              <a:t> » pour la Syrie d’Assad.</a:t>
            </a:r>
          </a:p>
          <a:p>
            <a:r>
              <a:rPr lang="fr-FR" dirty="0"/>
              <a:t>James Dunne qui s’occupe de la documentation de cette société arrête de travailler et communique ses documents au site Mediapart, à la Fédération internationale des droits de l’Homme, puis à la justice française.</a:t>
            </a:r>
          </a:p>
          <a:p>
            <a:r>
              <a:rPr lang="fr-FR" dirty="0"/>
              <a:t>James Dunne a gagné le 5 mars 2015 aux prud’hommes contre son employeur après avoir été licencié le 13 décembre 2012 pour « faute lourde» et «avoir manqué à ses obligations de loyauté et de confidentialité», en novembre à la Cour d’appel et en janvier 2017, deux procédures en diffamation.</a:t>
            </a:r>
          </a:p>
        </p:txBody>
      </p:sp>
    </p:spTree>
    <p:extLst>
      <p:ext uri="{BB962C8B-B14F-4D97-AF65-F5344CB8AC3E}">
        <p14:creationId xmlns:p14="http://schemas.microsoft.com/office/powerpoint/2010/main" val="3024872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2C3E7B-9E6D-4BCD-9A78-414DFC70E33A}"/>
              </a:ext>
            </a:extLst>
          </p:cNvPr>
          <p:cNvSpPr>
            <a:spLocks noGrp="1"/>
          </p:cNvSpPr>
          <p:nvPr>
            <p:ph type="title"/>
          </p:nvPr>
        </p:nvSpPr>
        <p:spPr>
          <a:xfrm>
            <a:off x="838200" y="112576"/>
            <a:ext cx="10515600" cy="1150167"/>
          </a:xfrm>
        </p:spPr>
        <p:txBody>
          <a:bodyPr/>
          <a:lstStyle/>
          <a:p>
            <a:pPr algn="ctr"/>
            <a:r>
              <a:rPr lang="fr-FR" dirty="0">
                <a:solidFill>
                  <a:srgbClr val="0070C0"/>
                </a:solidFill>
              </a:rPr>
              <a:t>D’autres cas célèbres de « lanceur d’alerte »</a:t>
            </a:r>
          </a:p>
        </p:txBody>
      </p:sp>
      <p:sp>
        <p:nvSpPr>
          <p:cNvPr id="3" name="Espace réservé du contenu 2">
            <a:extLst>
              <a:ext uri="{FF2B5EF4-FFF2-40B4-BE49-F238E27FC236}">
                <a16:creationId xmlns:a16="http://schemas.microsoft.com/office/drawing/2014/main" id="{03E7A786-F48F-4E0D-A7A2-F236233E092B}"/>
              </a:ext>
            </a:extLst>
          </p:cNvPr>
          <p:cNvSpPr>
            <a:spLocks noGrp="1"/>
          </p:cNvSpPr>
          <p:nvPr>
            <p:ph idx="1"/>
          </p:nvPr>
        </p:nvSpPr>
        <p:spPr>
          <a:xfrm>
            <a:off x="928511" y="2144888"/>
            <a:ext cx="10515600" cy="2212622"/>
          </a:xfrm>
          <a:solidFill>
            <a:schemeClr val="bg1">
              <a:lumMod val="95000"/>
            </a:schemeClr>
          </a:solidFill>
          <a:effectLst>
            <a:outerShdw blurRad="63500" sx="102000" sy="102000" algn="ctr" rotWithShape="0">
              <a:prstClr val="black">
                <a:alpha val="40000"/>
              </a:prstClr>
            </a:outerShdw>
          </a:effectLst>
        </p:spPr>
        <p:txBody>
          <a:bodyPr vert="horz" lIns="91440" tIns="45720" rIns="91440" bIns="45720" rtlCol="0" anchor="t">
            <a:normAutofit/>
          </a:bodyPr>
          <a:lstStyle/>
          <a:p>
            <a:pPr>
              <a:buFont typeface="Wingdings" panose="05000000000000000000" pitchFamily="2" charset="2"/>
              <a:buChar char="à"/>
            </a:pPr>
            <a:r>
              <a:rPr lang="fr-FR" dirty="0"/>
              <a:t>Quels autres célèbres lanceurs d’alerte connaissez-vous ?</a:t>
            </a:r>
          </a:p>
          <a:p>
            <a:pPr>
              <a:buFont typeface="Wingdings" panose="05000000000000000000" pitchFamily="2" charset="2"/>
              <a:buChar char="à"/>
            </a:pPr>
            <a:r>
              <a:rPr lang="fr-FR" dirty="0"/>
              <a:t>Qui peut expliquer ce qu’il s’est passé pour chaque cas ?</a:t>
            </a:r>
          </a:p>
          <a:p>
            <a:pPr>
              <a:buFont typeface="Wingdings" panose="05000000000000000000" pitchFamily="2" charset="2"/>
              <a:buChar char="à"/>
            </a:pPr>
            <a:r>
              <a:rPr lang="fr-FR" dirty="0"/>
              <a:t>Qu’en pensez-vous ? Quelles questions sur la relation entre éthique et science cela pose-t-il ?</a:t>
            </a:r>
          </a:p>
        </p:txBody>
      </p:sp>
    </p:spTree>
    <p:extLst>
      <p:ext uri="{BB962C8B-B14F-4D97-AF65-F5344CB8AC3E}">
        <p14:creationId xmlns:p14="http://schemas.microsoft.com/office/powerpoint/2010/main" val="3883775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8D9C8C0-90AC-97FB-EB0A-740793EE8EBD}"/>
              </a:ext>
            </a:extLst>
          </p:cNvPr>
          <p:cNvSpPr/>
          <p:nvPr/>
        </p:nvSpPr>
        <p:spPr>
          <a:xfrm>
            <a:off x="276618" y="1284110"/>
            <a:ext cx="11522900" cy="5204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B7E9A40E-8E94-4803-AFD8-EAAFB1E4BE6A}"/>
              </a:ext>
            </a:extLst>
          </p:cNvPr>
          <p:cNvSpPr>
            <a:spLocks noGrp="1"/>
          </p:cNvSpPr>
          <p:nvPr>
            <p:ph type="title"/>
          </p:nvPr>
        </p:nvSpPr>
        <p:spPr>
          <a:xfrm>
            <a:off x="718931" y="136525"/>
            <a:ext cx="10515600" cy="1147586"/>
          </a:xfrm>
        </p:spPr>
        <p:txBody>
          <a:bodyPr/>
          <a:lstStyle/>
          <a:p>
            <a:pPr algn="ctr"/>
            <a:r>
              <a:rPr lang="fr-FR" dirty="0">
                <a:solidFill>
                  <a:srgbClr val="0070C0"/>
                </a:solidFill>
              </a:rPr>
              <a:t>Quelques célèbres lanceurs d’alerte</a:t>
            </a:r>
          </a:p>
        </p:txBody>
      </p:sp>
      <p:sp>
        <p:nvSpPr>
          <p:cNvPr id="3" name="Espace réservé du contenu 2">
            <a:extLst>
              <a:ext uri="{FF2B5EF4-FFF2-40B4-BE49-F238E27FC236}">
                <a16:creationId xmlns:a16="http://schemas.microsoft.com/office/drawing/2014/main" id="{321507D5-6716-4EC1-9C8C-79048DBAABF1}"/>
              </a:ext>
            </a:extLst>
          </p:cNvPr>
          <p:cNvSpPr>
            <a:spLocks noGrp="1"/>
          </p:cNvSpPr>
          <p:nvPr>
            <p:ph idx="1"/>
          </p:nvPr>
        </p:nvSpPr>
        <p:spPr>
          <a:xfrm>
            <a:off x="6095998" y="2046187"/>
            <a:ext cx="5138532" cy="488837"/>
          </a:xfrm>
          <a:solidFill>
            <a:schemeClr val="bg1"/>
          </a:solidFill>
          <a:ln>
            <a:solidFill>
              <a:schemeClr val="accent1"/>
            </a:solidFill>
          </a:ln>
        </p:spPr>
        <p:txBody>
          <a:bodyPr>
            <a:noAutofit/>
          </a:bodyPr>
          <a:lstStyle/>
          <a:p>
            <a:pPr marL="0" indent="0" algn="ctr">
              <a:lnSpc>
                <a:spcPct val="100000"/>
              </a:lnSpc>
              <a:buNone/>
            </a:pPr>
            <a:r>
              <a:rPr lang="fr-FR" sz="2400" b="1" dirty="0"/>
              <a:t>Edward Snowden</a:t>
            </a:r>
          </a:p>
          <a:p>
            <a:pPr marL="0" indent="0" algn="ctr">
              <a:lnSpc>
                <a:spcPct val="100000"/>
              </a:lnSpc>
              <a:buNone/>
            </a:pPr>
            <a:endParaRPr lang="fr-FR" sz="2400" dirty="0"/>
          </a:p>
        </p:txBody>
      </p:sp>
      <p:sp>
        <p:nvSpPr>
          <p:cNvPr id="4" name="Espace réservé du pied de page 3">
            <a:extLst>
              <a:ext uri="{FF2B5EF4-FFF2-40B4-BE49-F238E27FC236}">
                <a16:creationId xmlns:a16="http://schemas.microsoft.com/office/drawing/2014/main" id="{6CA436AA-88C6-4987-B490-70F0C2C2BC44}"/>
              </a:ext>
            </a:extLst>
          </p:cNvPr>
          <p:cNvSpPr>
            <a:spLocks noGrp="1"/>
          </p:cNvSpPr>
          <p:nvPr>
            <p:ph type="ftr" sz="quarter" idx="11"/>
          </p:nvPr>
        </p:nvSpPr>
        <p:spPr/>
        <p:txBody>
          <a:bodyPr/>
          <a:lstStyle/>
          <a:p>
            <a:r>
              <a:rPr lang="fr-FR"/>
              <a:t>Pole Humanités Design Département des Relations Humaines</a:t>
            </a:r>
          </a:p>
        </p:txBody>
      </p:sp>
      <p:sp>
        <p:nvSpPr>
          <p:cNvPr id="5" name="Espace réservé du numéro de diapositive 4">
            <a:extLst>
              <a:ext uri="{FF2B5EF4-FFF2-40B4-BE49-F238E27FC236}">
                <a16:creationId xmlns:a16="http://schemas.microsoft.com/office/drawing/2014/main" id="{67601B1A-959D-492F-A3CF-61E2B9AD7D9C}"/>
              </a:ext>
            </a:extLst>
          </p:cNvPr>
          <p:cNvSpPr>
            <a:spLocks noGrp="1"/>
          </p:cNvSpPr>
          <p:nvPr>
            <p:ph type="sldNum" sz="quarter" idx="12"/>
          </p:nvPr>
        </p:nvSpPr>
        <p:spPr/>
        <p:txBody>
          <a:bodyPr/>
          <a:lstStyle/>
          <a:p>
            <a:fld id="{E1E82F94-2435-4CE9-9E19-C85AE8AA3B0C}" type="slidenum">
              <a:rPr lang="fr-FR" smtClean="0"/>
              <a:t>58</a:t>
            </a:fld>
            <a:endParaRPr lang="fr-FR"/>
          </a:p>
        </p:txBody>
      </p:sp>
      <p:sp>
        <p:nvSpPr>
          <p:cNvPr id="7" name="ZoneTexte 6">
            <a:extLst>
              <a:ext uri="{FF2B5EF4-FFF2-40B4-BE49-F238E27FC236}">
                <a16:creationId xmlns:a16="http://schemas.microsoft.com/office/drawing/2014/main" id="{FB81CDE7-305C-3995-8EC8-B9F1F1D5BE21}"/>
              </a:ext>
            </a:extLst>
          </p:cNvPr>
          <p:cNvSpPr txBox="1"/>
          <p:nvPr/>
        </p:nvSpPr>
        <p:spPr>
          <a:xfrm>
            <a:off x="6095999" y="2707150"/>
            <a:ext cx="5138531" cy="3231654"/>
          </a:xfrm>
          <a:prstGeom prst="rect">
            <a:avLst/>
          </a:prstGeom>
          <a:solidFill>
            <a:schemeClr val="bg1"/>
          </a:solidFill>
          <a:ln>
            <a:solidFill>
              <a:schemeClr val="accent1"/>
            </a:solidFill>
          </a:ln>
        </p:spPr>
        <p:txBody>
          <a:bodyPr wrap="square">
            <a:spAutoFit/>
          </a:bodyPr>
          <a:lstStyle/>
          <a:p>
            <a:pPr algn="ctr"/>
            <a:r>
              <a:rPr lang="fr-FR" sz="2400" b="1" dirty="0" err="1"/>
              <a:t>Józef</a:t>
            </a:r>
            <a:r>
              <a:rPr lang="fr-FR" sz="2400" b="1" dirty="0"/>
              <a:t> </a:t>
            </a:r>
            <a:r>
              <a:rPr lang="fr-FR" sz="2400" b="1" dirty="0" err="1"/>
              <a:t>Rotblat</a:t>
            </a:r>
            <a:endParaRPr lang="fr-FR" sz="2400" b="1" dirty="0"/>
          </a:p>
          <a:p>
            <a:pPr algn="just"/>
            <a:r>
              <a:rPr lang="fr-FR" dirty="0"/>
              <a:t>« </a:t>
            </a:r>
            <a:r>
              <a:rPr lang="fr-FR" dirty="0" err="1"/>
              <a:t>Józef</a:t>
            </a:r>
            <a:r>
              <a:rPr lang="fr-FR" dirty="0"/>
              <a:t> </a:t>
            </a:r>
            <a:r>
              <a:rPr lang="fr-FR" dirty="0" err="1"/>
              <a:t>Rotblat</a:t>
            </a:r>
            <a:r>
              <a:rPr lang="fr-FR" dirty="0"/>
              <a:t>, né le 4 novembre 1908 à Varsovie et mort le 31 août 2005 à Londres, est un physicien polonais, spécialiste de physique nucléaire. Il est le seul scientifique à avoir quitté le projet Manhattan avant la destruction d'Hiroshima en août 1945. Dans le but de sensibiliser l'humanité aux dangers de la bombe atomique et à la suite du manifeste Russell-Einstein, il a créé le Mouvement </a:t>
            </a:r>
            <a:r>
              <a:rPr lang="fr-FR" dirty="0" err="1"/>
              <a:t>Pugwash</a:t>
            </a:r>
            <a:r>
              <a:rPr lang="fr-FR" dirty="0"/>
              <a:t> pour lequel il fut récompensé par le prix Nobel de la paix en 1995. »</a:t>
            </a:r>
          </a:p>
        </p:txBody>
      </p:sp>
      <p:sp>
        <p:nvSpPr>
          <p:cNvPr id="9" name="ZoneTexte 8">
            <a:extLst>
              <a:ext uri="{FF2B5EF4-FFF2-40B4-BE49-F238E27FC236}">
                <a16:creationId xmlns:a16="http://schemas.microsoft.com/office/drawing/2014/main" id="{24E90CA0-3691-C36A-6963-19BD9ECBFCC0}"/>
              </a:ext>
            </a:extLst>
          </p:cNvPr>
          <p:cNvSpPr txBox="1"/>
          <p:nvPr/>
        </p:nvSpPr>
        <p:spPr>
          <a:xfrm>
            <a:off x="587611" y="4424524"/>
            <a:ext cx="5251537" cy="1846659"/>
          </a:xfrm>
          <a:prstGeom prst="rect">
            <a:avLst/>
          </a:prstGeom>
          <a:solidFill>
            <a:schemeClr val="bg1"/>
          </a:solidFill>
          <a:ln>
            <a:solidFill>
              <a:schemeClr val="accent1"/>
            </a:solidFill>
          </a:ln>
        </p:spPr>
        <p:txBody>
          <a:bodyPr wrap="square">
            <a:spAutoFit/>
          </a:bodyPr>
          <a:lstStyle/>
          <a:p>
            <a:pPr algn="ctr"/>
            <a:r>
              <a:rPr lang="fr-FR" sz="2400" b="1" dirty="0"/>
              <a:t>Andreï Sakharov</a:t>
            </a:r>
          </a:p>
          <a:p>
            <a:pPr algn="just"/>
            <a:r>
              <a:rPr lang="fr-FR" dirty="0"/>
              <a:t>« Un physicien nucléaire soviétique d'origine russe, père de la bombe H soviétique, militant pour les droits de l'homme, les libertés civiles et la réforme dans son pays. Il a obtenu le prix Nobel de la paix en 1975 » (Wikipédia)</a:t>
            </a:r>
          </a:p>
        </p:txBody>
      </p:sp>
      <p:sp>
        <p:nvSpPr>
          <p:cNvPr id="11" name="ZoneTexte 10">
            <a:extLst>
              <a:ext uri="{FF2B5EF4-FFF2-40B4-BE49-F238E27FC236}">
                <a16:creationId xmlns:a16="http://schemas.microsoft.com/office/drawing/2014/main" id="{D7D794BC-3FC3-9E1B-FFBF-78F0E3C92B18}"/>
              </a:ext>
            </a:extLst>
          </p:cNvPr>
          <p:cNvSpPr txBox="1"/>
          <p:nvPr/>
        </p:nvSpPr>
        <p:spPr>
          <a:xfrm>
            <a:off x="560539" y="2336692"/>
            <a:ext cx="5251538" cy="1846659"/>
          </a:xfrm>
          <a:prstGeom prst="rect">
            <a:avLst/>
          </a:prstGeom>
          <a:solidFill>
            <a:schemeClr val="bg1"/>
          </a:solidFill>
          <a:ln>
            <a:solidFill>
              <a:schemeClr val="accent1"/>
            </a:solidFill>
          </a:ln>
        </p:spPr>
        <p:txBody>
          <a:bodyPr wrap="square">
            <a:spAutoFit/>
          </a:bodyPr>
          <a:lstStyle/>
          <a:p>
            <a:pPr algn="ctr"/>
            <a:r>
              <a:rPr lang="fr-FR" sz="2400" b="1" dirty="0"/>
              <a:t>Linus Pauling</a:t>
            </a:r>
          </a:p>
          <a:p>
            <a:pPr algn="just"/>
            <a:r>
              <a:rPr lang="fr-FR" dirty="0"/>
              <a:t>« Il reçut aussi le prix Nobel de la paix en 1962 pour sa campagne contre les essais nucléaires, devenant ainsi l'une des deux seules personnes à avoir reçu un prix Nobel dans deux catégories différentes (l'autre étant Marie Curie). »</a:t>
            </a:r>
          </a:p>
        </p:txBody>
      </p:sp>
      <p:sp>
        <p:nvSpPr>
          <p:cNvPr id="13" name="ZoneTexte 12">
            <a:extLst>
              <a:ext uri="{FF2B5EF4-FFF2-40B4-BE49-F238E27FC236}">
                <a16:creationId xmlns:a16="http://schemas.microsoft.com/office/drawing/2014/main" id="{DC7B23F5-843C-EC93-C494-2AEB7026276D}"/>
              </a:ext>
            </a:extLst>
          </p:cNvPr>
          <p:cNvSpPr txBox="1"/>
          <p:nvPr/>
        </p:nvSpPr>
        <p:spPr>
          <a:xfrm>
            <a:off x="614684" y="1413362"/>
            <a:ext cx="5197393" cy="738664"/>
          </a:xfrm>
          <a:prstGeom prst="rect">
            <a:avLst/>
          </a:prstGeom>
          <a:solidFill>
            <a:schemeClr val="bg1"/>
          </a:solidFill>
          <a:ln>
            <a:solidFill>
              <a:schemeClr val="accent1"/>
            </a:solidFill>
          </a:ln>
        </p:spPr>
        <p:txBody>
          <a:bodyPr wrap="square">
            <a:spAutoFit/>
          </a:bodyPr>
          <a:lstStyle/>
          <a:p>
            <a:pPr marL="0" indent="0" algn="ctr">
              <a:buNone/>
            </a:pPr>
            <a:r>
              <a:rPr lang="fr-FR" sz="2400" b="1" dirty="0"/>
              <a:t>Irène Frachon</a:t>
            </a:r>
          </a:p>
          <a:p>
            <a:pPr marL="0" indent="0" algn="ctr">
              <a:buNone/>
            </a:pPr>
            <a:r>
              <a:rPr lang="fr-FR" dirty="0"/>
              <a:t>En France, avec le Mediator</a:t>
            </a:r>
          </a:p>
        </p:txBody>
      </p:sp>
      <p:sp>
        <p:nvSpPr>
          <p:cNvPr id="15" name="Flèche : droite 14">
            <a:extLst>
              <a:ext uri="{FF2B5EF4-FFF2-40B4-BE49-F238E27FC236}">
                <a16:creationId xmlns:a16="http://schemas.microsoft.com/office/drawing/2014/main" id="{D3E9D5D3-BB2F-6055-A7E3-4F77071459EB}"/>
              </a:ext>
            </a:extLst>
          </p:cNvPr>
          <p:cNvSpPr/>
          <p:nvPr/>
        </p:nvSpPr>
        <p:spPr>
          <a:xfrm>
            <a:off x="9933140" y="2152026"/>
            <a:ext cx="588723" cy="3221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0206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39C8BAB9-54AD-8608-0588-880203C83661}"/>
              </a:ext>
            </a:extLst>
          </p:cNvPr>
          <p:cNvSpPr txBox="1">
            <a:spLocks/>
          </p:cNvSpPr>
          <p:nvPr/>
        </p:nvSpPr>
        <p:spPr>
          <a:xfrm>
            <a:off x="1019035" y="2805636"/>
            <a:ext cx="10153930" cy="623364"/>
          </a:xfrm>
          <a:prstGeom prst="rect">
            <a:avLst/>
          </a:prstGeom>
          <a:solidFill>
            <a:schemeClr val="bg1">
              <a:lumMod val="95000"/>
            </a:schemeClr>
          </a:solidFill>
          <a:effectLst>
            <a:outerShdw blurRad="63500" sx="102000" sy="102000" algn="ctr" rotWithShape="0">
              <a:prstClr val="black">
                <a:alpha val="40000"/>
              </a:prstClr>
            </a:outerShdw>
          </a:effectLst>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Char char="à"/>
            </a:pPr>
            <a:r>
              <a:rPr lang="fr-FR" dirty="0"/>
              <a:t>Que savez-vous sur Edward Snowden ? </a:t>
            </a:r>
          </a:p>
        </p:txBody>
      </p:sp>
    </p:spTree>
    <p:extLst>
      <p:ext uri="{BB962C8B-B14F-4D97-AF65-F5344CB8AC3E}">
        <p14:creationId xmlns:p14="http://schemas.microsoft.com/office/powerpoint/2010/main" val="979612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èche : droite 9">
            <a:extLst>
              <a:ext uri="{FF2B5EF4-FFF2-40B4-BE49-F238E27FC236}">
                <a16:creationId xmlns:a16="http://schemas.microsoft.com/office/drawing/2014/main" id="{0E5B8D92-697A-475E-8E9A-C52BF9C65802}"/>
              </a:ext>
            </a:extLst>
          </p:cNvPr>
          <p:cNvSpPr/>
          <p:nvPr/>
        </p:nvSpPr>
        <p:spPr>
          <a:xfrm>
            <a:off x="4207099" y="872266"/>
            <a:ext cx="2972874" cy="2180520"/>
          </a:xfrm>
          <a:prstGeom prst="rightArrow">
            <a:avLst>
              <a:gd name="adj1" fmla="val 6417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latin typeface="Calibri" panose="020F0502020204030204" pitchFamily="34" charset="0"/>
              <a:cs typeface="Calibri" panose="020F0502020204030204" pitchFamily="34" charset="0"/>
            </a:endParaRPr>
          </a:p>
        </p:txBody>
      </p:sp>
      <p:sp>
        <p:nvSpPr>
          <p:cNvPr id="4" name="Espace réservé du numéro de diapositive 3">
            <a:extLst>
              <a:ext uri="{FF2B5EF4-FFF2-40B4-BE49-F238E27FC236}">
                <a16:creationId xmlns:a16="http://schemas.microsoft.com/office/drawing/2014/main" id="{658F2697-60E6-4469-BF28-9DA6D77CE5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sp>
        <p:nvSpPr>
          <p:cNvPr id="5" name="Ellipse 4">
            <a:extLst>
              <a:ext uri="{FF2B5EF4-FFF2-40B4-BE49-F238E27FC236}">
                <a16:creationId xmlns:a16="http://schemas.microsoft.com/office/drawing/2014/main" id="{16278C2F-808A-43F1-B2CC-07F4A6429DFD}"/>
              </a:ext>
            </a:extLst>
          </p:cNvPr>
          <p:cNvSpPr/>
          <p:nvPr/>
        </p:nvSpPr>
        <p:spPr>
          <a:xfrm>
            <a:off x="273683" y="3241901"/>
            <a:ext cx="4288665" cy="1751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latin typeface="Calibri" panose="020F0502020204030204" pitchFamily="34" charset="0"/>
                <a:cs typeface="Calibri" panose="020F0502020204030204" pitchFamily="34" charset="0"/>
              </a:rPr>
              <a:t>L’éthique</a:t>
            </a:r>
          </a:p>
        </p:txBody>
      </p:sp>
      <p:sp>
        <p:nvSpPr>
          <p:cNvPr id="6" name="Ellipse 5">
            <a:extLst>
              <a:ext uri="{FF2B5EF4-FFF2-40B4-BE49-F238E27FC236}">
                <a16:creationId xmlns:a16="http://schemas.microsoft.com/office/drawing/2014/main" id="{4C55BF47-15B7-4E29-890E-24BE8C20D62C}"/>
              </a:ext>
            </a:extLst>
          </p:cNvPr>
          <p:cNvSpPr/>
          <p:nvPr/>
        </p:nvSpPr>
        <p:spPr>
          <a:xfrm>
            <a:off x="7315199" y="3196582"/>
            <a:ext cx="4288665" cy="1751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latin typeface="Calibri" panose="020F0502020204030204" pitchFamily="34" charset="0"/>
                <a:cs typeface="Calibri" panose="020F0502020204030204" pitchFamily="34" charset="0"/>
              </a:rPr>
              <a:t>La science</a:t>
            </a:r>
          </a:p>
        </p:txBody>
      </p:sp>
      <p:sp>
        <p:nvSpPr>
          <p:cNvPr id="8" name="Flèche : droite 7">
            <a:extLst>
              <a:ext uri="{FF2B5EF4-FFF2-40B4-BE49-F238E27FC236}">
                <a16:creationId xmlns:a16="http://schemas.microsoft.com/office/drawing/2014/main" id="{95B21C64-665D-46EC-9DD7-5808E9EBBF9D}"/>
              </a:ext>
            </a:extLst>
          </p:cNvPr>
          <p:cNvSpPr/>
          <p:nvPr/>
        </p:nvSpPr>
        <p:spPr>
          <a:xfrm rot="10800000">
            <a:off x="4207100" y="3935793"/>
            <a:ext cx="2972874" cy="2180520"/>
          </a:xfrm>
          <a:prstGeom prst="rightArrow">
            <a:avLst>
              <a:gd name="adj1" fmla="val 6417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FD0D837C-A418-47E0-B9F6-E16B3E9B945C}"/>
              </a:ext>
            </a:extLst>
          </p:cNvPr>
          <p:cNvSpPr txBox="1"/>
          <p:nvPr/>
        </p:nvSpPr>
        <p:spPr>
          <a:xfrm>
            <a:off x="4207099" y="4333555"/>
            <a:ext cx="3442951" cy="1384995"/>
          </a:xfrm>
          <a:prstGeom prst="rect">
            <a:avLst/>
          </a:prstGeom>
          <a:noFill/>
        </p:spPr>
        <p:txBody>
          <a:bodyPr wrap="square" rtlCol="0">
            <a:spAutoFit/>
          </a:bodyPr>
          <a:lstStyle/>
          <a:p>
            <a:pPr algn="ctr"/>
            <a:r>
              <a:rPr lang="fr-FR" sz="2800" b="1" dirty="0">
                <a:solidFill>
                  <a:schemeClr val="bg1"/>
                </a:solidFill>
                <a:latin typeface="Calibri" panose="020F0502020204030204" pitchFamily="34" charset="0"/>
                <a:cs typeface="Calibri" panose="020F0502020204030204" pitchFamily="34" charset="0"/>
              </a:rPr>
              <a:t>Fondation scientifique de l’éthique</a:t>
            </a:r>
          </a:p>
        </p:txBody>
      </p:sp>
      <p:sp>
        <p:nvSpPr>
          <p:cNvPr id="9" name="ZoneTexte 8">
            <a:extLst>
              <a:ext uri="{FF2B5EF4-FFF2-40B4-BE49-F238E27FC236}">
                <a16:creationId xmlns:a16="http://schemas.microsoft.com/office/drawing/2014/main" id="{AFB8CB75-6FD1-4591-A2AC-6135575923C8}"/>
              </a:ext>
            </a:extLst>
          </p:cNvPr>
          <p:cNvSpPr txBox="1"/>
          <p:nvPr/>
        </p:nvSpPr>
        <p:spPr>
          <a:xfrm>
            <a:off x="4207099" y="1463795"/>
            <a:ext cx="2727639" cy="954107"/>
          </a:xfrm>
          <a:prstGeom prst="rect">
            <a:avLst/>
          </a:prstGeom>
          <a:noFill/>
        </p:spPr>
        <p:txBody>
          <a:bodyPr wrap="square" rtlCol="0">
            <a:spAutoFit/>
          </a:bodyPr>
          <a:lstStyle/>
          <a:p>
            <a:pPr algn="ctr"/>
            <a:r>
              <a:rPr lang="fr-FR" sz="2800" b="1" dirty="0">
                <a:solidFill>
                  <a:schemeClr val="bg1"/>
                </a:solidFill>
                <a:latin typeface="Calibri" panose="020F0502020204030204" pitchFamily="34" charset="0"/>
                <a:cs typeface="Calibri" panose="020F0502020204030204" pitchFamily="34" charset="0"/>
              </a:rPr>
              <a:t>Enjeux éthiques de la science</a:t>
            </a:r>
          </a:p>
        </p:txBody>
      </p:sp>
      <p:sp>
        <p:nvSpPr>
          <p:cNvPr id="7" name="Ellipse 6">
            <a:extLst>
              <a:ext uri="{FF2B5EF4-FFF2-40B4-BE49-F238E27FC236}">
                <a16:creationId xmlns:a16="http://schemas.microsoft.com/office/drawing/2014/main" id="{E3CF6DA9-8FDE-4B9F-A94C-393653DACB5C}"/>
              </a:ext>
            </a:extLst>
          </p:cNvPr>
          <p:cNvSpPr/>
          <p:nvPr/>
        </p:nvSpPr>
        <p:spPr>
          <a:xfrm>
            <a:off x="7047156" y="1113980"/>
            <a:ext cx="3805435" cy="99829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Neutralité axiologique de la science</a:t>
            </a:r>
          </a:p>
        </p:txBody>
      </p:sp>
      <p:sp>
        <p:nvSpPr>
          <p:cNvPr id="13" name="Ellipse 12">
            <a:extLst>
              <a:ext uri="{FF2B5EF4-FFF2-40B4-BE49-F238E27FC236}">
                <a16:creationId xmlns:a16="http://schemas.microsoft.com/office/drawing/2014/main" id="{2952C741-CF53-405E-A0BE-2E8DC3BB2B79}"/>
              </a:ext>
            </a:extLst>
          </p:cNvPr>
          <p:cNvSpPr/>
          <p:nvPr/>
        </p:nvSpPr>
        <p:spPr>
          <a:xfrm>
            <a:off x="7047156" y="97980"/>
            <a:ext cx="4093069" cy="99829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Valeur intrinsèque et bénéfices de la science</a:t>
            </a:r>
          </a:p>
        </p:txBody>
      </p:sp>
      <p:sp>
        <p:nvSpPr>
          <p:cNvPr id="14" name="Ellipse 13">
            <a:extLst>
              <a:ext uri="{FF2B5EF4-FFF2-40B4-BE49-F238E27FC236}">
                <a16:creationId xmlns:a16="http://schemas.microsoft.com/office/drawing/2014/main" id="{AD7EB8AA-3A24-428A-BD0F-B3071790EDDD}"/>
              </a:ext>
            </a:extLst>
          </p:cNvPr>
          <p:cNvSpPr/>
          <p:nvPr/>
        </p:nvSpPr>
        <p:spPr>
          <a:xfrm>
            <a:off x="7057356" y="2129980"/>
            <a:ext cx="3805435" cy="9982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cs typeface="Calibri" panose="020F0502020204030204" pitchFamily="34" charset="0"/>
              </a:rPr>
              <a:t>Risques éthiques de la science</a:t>
            </a:r>
          </a:p>
        </p:txBody>
      </p:sp>
    </p:spTree>
    <p:extLst>
      <p:ext uri="{BB962C8B-B14F-4D97-AF65-F5344CB8AC3E}">
        <p14:creationId xmlns:p14="http://schemas.microsoft.com/office/powerpoint/2010/main" val="3786724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5105DD-D5C1-4091-982B-97E04141287F}"/>
              </a:ext>
            </a:extLst>
          </p:cNvPr>
          <p:cNvSpPr>
            <a:spLocks noGrp="1"/>
          </p:cNvSpPr>
          <p:nvPr>
            <p:ph idx="1"/>
          </p:nvPr>
        </p:nvSpPr>
        <p:spPr>
          <a:xfrm>
            <a:off x="838200" y="2101197"/>
            <a:ext cx="10515600" cy="4351338"/>
          </a:xfrm>
        </p:spPr>
        <p:txBody>
          <a:bodyPr/>
          <a:lstStyle/>
          <a:p>
            <a:r>
              <a:rPr lang="fr-FR" dirty="0"/>
              <a:t>L’alerte éthique, une « désobéissance organisationnelle » qui est l’équivalent professionnel pour l’entreprise (ou une autre organisation) de la désobéissance civile ?</a:t>
            </a:r>
          </a:p>
          <a:p>
            <a:r>
              <a:rPr lang="fr-FR" dirty="0"/>
              <a:t>Au-delà de l’enjeu éthique individuel, un enjeu structurel.</a:t>
            </a:r>
          </a:p>
          <a:p>
            <a:r>
              <a:rPr lang="fr-FR" dirty="0"/>
              <a:t>Un risque d’</a:t>
            </a:r>
            <a:r>
              <a:rPr lang="fr-FR" dirty="0" err="1"/>
              <a:t>intrumentalisation</a:t>
            </a:r>
            <a:r>
              <a:rPr lang="fr-FR" dirty="0"/>
              <a:t>, de la part des entreprises, en incitation à la surveillance généralisée et à la dénonciation</a:t>
            </a:r>
          </a:p>
          <a:p>
            <a:endParaRPr lang="fr-FR" dirty="0"/>
          </a:p>
        </p:txBody>
      </p:sp>
    </p:spTree>
    <p:extLst>
      <p:ext uri="{BB962C8B-B14F-4D97-AF65-F5344CB8AC3E}">
        <p14:creationId xmlns:p14="http://schemas.microsoft.com/office/powerpoint/2010/main" val="1432968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2">
            <a:extLst>
              <a:ext uri="{FF2B5EF4-FFF2-40B4-BE49-F238E27FC236}">
                <a16:creationId xmlns:a16="http://schemas.microsoft.com/office/drawing/2014/main" id="{D168F67B-46B4-4D2F-BDFD-B4FE7AF6773E}"/>
              </a:ext>
            </a:extLst>
          </p:cNvPr>
          <p:cNvSpPr txBox="1">
            <a:spLocks/>
          </p:cNvSpPr>
          <p:nvPr/>
        </p:nvSpPr>
        <p:spPr>
          <a:xfrm>
            <a:off x="1384852" y="1030390"/>
            <a:ext cx="9422296" cy="16557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600" dirty="0"/>
              <a:t>Voir le Guide du lanceur d’alerte édité par la Maison des lanceurs d’alerte : </a:t>
            </a:r>
            <a:r>
              <a:rPr lang="fr-FR" sz="3600" dirty="0">
                <a:hlinkClick r:id="rId2"/>
              </a:rPr>
              <a:t>https://mlalerte.org/lancer-lalerte-guide/</a:t>
            </a:r>
            <a:r>
              <a:rPr lang="fr-FR" sz="3600" dirty="0"/>
              <a:t> </a:t>
            </a:r>
          </a:p>
          <a:p>
            <a:pPr marL="0" indent="0" algn="ctr">
              <a:buNone/>
            </a:pPr>
            <a:endParaRPr lang="fr-FR" sz="3600" u="sng" dirty="0">
              <a:solidFill>
                <a:srgbClr val="FF0000"/>
              </a:solidFill>
              <a:highlight>
                <a:srgbClr val="FFFF00"/>
              </a:highlight>
            </a:endParaRPr>
          </a:p>
          <a:p>
            <a:pPr marL="0" indent="0" algn="ctr">
              <a:buNone/>
            </a:pPr>
            <a:r>
              <a:rPr lang="fr-FR" sz="3600" u="sng" dirty="0">
                <a:solidFill>
                  <a:srgbClr val="FF0000"/>
                </a:solidFill>
                <a:highlight>
                  <a:srgbClr val="FFFF00"/>
                </a:highlight>
              </a:rPr>
              <a:t>Attention</a:t>
            </a:r>
            <a:r>
              <a:rPr lang="fr-FR" sz="3600" dirty="0">
                <a:solidFill>
                  <a:srgbClr val="FF0000"/>
                </a:solidFill>
                <a:highlight>
                  <a:srgbClr val="FFFF00"/>
                </a:highlight>
              </a:rPr>
              <a:t> :</a:t>
            </a:r>
          </a:p>
          <a:p>
            <a:pPr marL="0" indent="0" algn="ctr">
              <a:buNone/>
            </a:pPr>
            <a:r>
              <a:rPr lang="fr-FR" sz="3600" dirty="0">
                <a:highlight>
                  <a:srgbClr val="FFFF00"/>
                </a:highlight>
              </a:rPr>
              <a:t>Les grands principes figurant dans ce guide doivent être connus</a:t>
            </a:r>
          </a:p>
          <a:p>
            <a:pPr marL="0" indent="0" algn="ctr">
              <a:buNone/>
            </a:pPr>
            <a:r>
              <a:rPr lang="fr-FR" sz="3600" dirty="0"/>
              <a:t>Voir extraits ci-après</a:t>
            </a:r>
          </a:p>
        </p:txBody>
      </p:sp>
    </p:spTree>
    <p:extLst>
      <p:ext uri="{BB962C8B-B14F-4D97-AF65-F5344CB8AC3E}">
        <p14:creationId xmlns:p14="http://schemas.microsoft.com/office/powerpoint/2010/main" val="2878038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EFE844-C59B-5DA2-5BB5-90D8E6DAD79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FE27AAA-2AFE-6B75-724D-6F0DBA49989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F0E845B-F881-3C52-EC8C-ECE863CF016C}"/>
              </a:ext>
            </a:extLst>
          </p:cNvPr>
          <p:cNvPicPr>
            <a:picLocks noChangeAspect="1"/>
          </p:cNvPicPr>
          <p:nvPr/>
        </p:nvPicPr>
        <p:blipFill>
          <a:blip r:embed="rId2"/>
          <a:stretch>
            <a:fillRect/>
          </a:stretch>
        </p:blipFill>
        <p:spPr>
          <a:xfrm>
            <a:off x="1316287" y="0"/>
            <a:ext cx="9559426" cy="6858000"/>
          </a:xfrm>
          <a:prstGeom prst="rect">
            <a:avLst/>
          </a:prstGeom>
        </p:spPr>
      </p:pic>
    </p:spTree>
    <p:extLst>
      <p:ext uri="{BB962C8B-B14F-4D97-AF65-F5344CB8AC3E}">
        <p14:creationId xmlns:p14="http://schemas.microsoft.com/office/powerpoint/2010/main" val="2468287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985E99-F1B8-F453-424B-D1E7D0D7615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77D8659-325A-0A4A-19D7-0981F4A5613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8D95C9C9-1F97-1A1E-B7E8-E31F5665506F}"/>
              </a:ext>
            </a:extLst>
          </p:cNvPr>
          <p:cNvPicPr>
            <a:picLocks noChangeAspect="1"/>
          </p:cNvPicPr>
          <p:nvPr/>
        </p:nvPicPr>
        <p:blipFill>
          <a:blip r:embed="rId2"/>
          <a:stretch>
            <a:fillRect/>
          </a:stretch>
        </p:blipFill>
        <p:spPr>
          <a:xfrm>
            <a:off x="1304483" y="0"/>
            <a:ext cx="9583033" cy="6858000"/>
          </a:xfrm>
          <a:prstGeom prst="rect">
            <a:avLst/>
          </a:prstGeom>
        </p:spPr>
      </p:pic>
    </p:spTree>
    <p:extLst>
      <p:ext uri="{BB962C8B-B14F-4D97-AF65-F5344CB8AC3E}">
        <p14:creationId xmlns:p14="http://schemas.microsoft.com/office/powerpoint/2010/main" val="248529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C8D723-1D85-300F-F58C-08E6EA4F8B2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D3225DD6-039F-93BD-B73B-5316191BAC8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F8A78319-5155-4F3B-6056-4A10EB6E2EF9}"/>
              </a:ext>
            </a:extLst>
          </p:cNvPr>
          <p:cNvPicPr>
            <a:picLocks noChangeAspect="1"/>
          </p:cNvPicPr>
          <p:nvPr/>
        </p:nvPicPr>
        <p:blipFill>
          <a:blip r:embed="rId2"/>
          <a:stretch>
            <a:fillRect/>
          </a:stretch>
        </p:blipFill>
        <p:spPr>
          <a:xfrm>
            <a:off x="1347806" y="0"/>
            <a:ext cx="9496387" cy="6858000"/>
          </a:xfrm>
          <a:prstGeom prst="rect">
            <a:avLst/>
          </a:prstGeom>
        </p:spPr>
      </p:pic>
    </p:spTree>
    <p:extLst>
      <p:ext uri="{BB962C8B-B14F-4D97-AF65-F5344CB8AC3E}">
        <p14:creationId xmlns:p14="http://schemas.microsoft.com/office/powerpoint/2010/main" val="23569965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ED3743-D2F9-7190-41CB-25485ECB8D0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9F807C4-4CE2-819D-7979-AAAFD87A406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E9100907-6539-1F8A-9A67-1A78C243A788}"/>
              </a:ext>
            </a:extLst>
          </p:cNvPr>
          <p:cNvPicPr>
            <a:picLocks noChangeAspect="1"/>
          </p:cNvPicPr>
          <p:nvPr/>
        </p:nvPicPr>
        <p:blipFill>
          <a:blip r:embed="rId2"/>
          <a:stretch>
            <a:fillRect/>
          </a:stretch>
        </p:blipFill>
        <p:spPr>
          <a:xfrm>
            <a:off x="1304423" y="0"/>
            <a:ext cx="9583153" cy="6858000"/>
          </a:xfrm>
          <a:prstGeom prst="rect">
            <a:avLst/>
          </a:prstGeom>
        </p:spPr>
      </p:pic>
    </p:spTree>
    <p:extLst>
      <p:ext uri="{BB962C8B-B14F-4D97-AF65-F5344CB8AC3E}">
        <p14:creationId xmlns:p14="http://schemas.microsoft.com/office/powerpoint/2010/main" val="505336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E7CF67-83B3-FE68-0475-2B071C95DC5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DF55328-4236-36DE-018E-18959951BA9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000451A5-5206-689F-8329-89D31DCEE739}"/>
              </a:ext>
            </a:extLst>
          </p:cNvPr>
          <p:cNvPicPr>
            <a:picLocks noChangeAspect="1"/>
          </p:cNvPicPr>
          <p:nvPr/>
        </p:nvPicPr>
        <p:blipFill>
          <a:blip r:embed="rId2"/>
          <a:stretch>
            <a:fillRect/>
          </a:stretch>
        </p:blipFill>
        <p:spPr>
          <a:xfrm>
            <a:off x="1322470" y="0"/>
            <a:ext cx="9547059" cy="6858000"/>
          </a:xfrm>
          <a:prstGeom prst="rect">
            <a:avLst/>
          </a:prstGeom>
        </p:spPr>
      </p:pic>
    </p:spTree>
    <p:extLst>
      <p:ext uri="{BB962C8B-B14F-4D97-AF65-F5344CB8AC3E}">
        <p14:creationId xmlns:p14="http://schemas.microsoft.com/office/powerpoint/2010/main" val="76422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162986-4D1B-F4DD-AD1D-97E0170925D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B0D4C01C-675E-5906-DCD4-EDDF01B5A2C4}"/>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1768C429-91D3-DA50-35CF-0A2A7398F072}"/>
              </a:ext>
            </a:extLst>
          </p:cNvPr>
          <p:cNvPicPr>
            <a:picLocks noChangeAspect="1"/>
          </p:cNvPicPr>
          <p:nvPr/>
        </p:nvPicPr>
        <p:blipFill>
          <a:blip r:embed="rId2"/>
          <a:stretch>
            <a:fillRect/>
          </a:stretch>
        </p:blipFill>
        <p:spPr>
          <a:xfrm>
            <a:off x="1302628" y="0"/>
            <a:ext cx="9586744" cy="6858000"/>
          </a:xfrm>
          <a:prstGeom prst="rect">
            <a:avLst/>
          </a:prstGeom>
        </p:spPr>
      </p:pic>
    </p:spTree>
    <p:extLst>
      <p:ext uri="{BB962C8B-B14F-4D97-AF65-F5344CB8AC3E}">
        <p14:creationId xmlns:p14="http://schemas.microsoft.com/office/powerpoint/2010/main" val="3277813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9231F1-0FB1-6BE6-095A-84065A5C6E6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A0E7B07-1756-78BD-3FDA-9138CF290859}"/>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972791EC-43AD-9B75-CF13-71AB8CBC40CC}"/>
              </a:ext>
            </a:extLst>
          </p:cNvPr>
          <p:cNvPicPr>
            <a:picLocks noChangeAspect="1"/>
          </p:cNvPicPr>
          <p:nvPr/>
        </p:nvPicPr>
        <p:blipFill>
          <a:blip r:embed="rId2"/>
          <a:stretch>
            <a:fillRect/>
          </a:stretch>
        </p:blipFill>
        <p:spPr>
          <a:xfrm>
            <a:off x="1300829" y="0"/>
            <a:ext cx="9590342" cy="6858000"/>
          </a:xfrm>
          <a:prstGeom prst="rect">
            <a:avLst/>
          </a:prstGeom>
        </p:spPr>
      </p:pic>
    </p:spTree>
    <p:extLst>
      <p:ext uri="{BB962C8B-B14F-4D97-AF65-F5344CB8AC3E}">
        <p14:creationId xmlns:p14="http://schemas.microsoft.com/office/powerpoint/2010/main" val="3213749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18D2B8-ADAC-B5D3-7ABB-828DCC54A94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967B412-81B0-7F47-B86A-2AE4E44D3FFF}"/>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8BA49066-8C08-4E7B-B862-A74AB00BD1A7}"/>
              </a:ext>
            </a:extLst>
          </p:cNvPr>
          <p:cNvPicPr>
            <a:picLocks noChangeAspect="1"/>
          </p:cNvPicPr>
          <p:nvPr/>
        </p:nvPicPr>
        <p:blipFill>
          <a:blip r:embed="rId2"/>
          <a:stretch>
            <a:fillRect/>
          </a:stretch>
        </p:blipFill>
        <p:spPr>
          <a:xfrm>
            <a:off x="1271845" y="0"/>
            <a:ext cx="9648310" cy="6858000"/>
          </a:xfrm>
          <a:prstGeom prst="rect">
            <a:avLst/>
          </a:prstGeom>
        </p:spPr>
      </p:pic>
    </p:spTree>
    <p:extLst>
      <p:ext uri="{BB962C8B-B14F-4D97-AF65-F5344CB8AC3E}">
        <p14:creationId xmlns:p14="http://schemas.microsoft.com/office/powerpoint/2010/main" val="2405747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E3CF6DA9-8FDE-4B9F-A94C-393653DACB5C}"/>
              </a:ext>
            </a:extLst>
          </p:cNvPr>
          <p:cNvSpPr/>
          <p:nvPr/>
        </p:nvSpPr>
        <p:spPr>
          <a:xfrm>
            <a:off x="3657601" y="2009105"/>
            <a:ext cx="5564880" cy="20606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latin typeface="Calibri" panose="020F0502020204030204" pitchFamily="34" charset="0"/>
                <a:cs typeface="Calibri" panose="020F0502020204030204" pitchFamily="34" charset="0"/>
              </a:rPr>
              <a:t>« Neutralité axiologique » (Max Weber)</a:t>
            </a:r>
          </a:p>
        </p:txBody>
      </p:sp>
      <p:sp>
        <p:nvSpPr>
          <p:cNvPr id="20" name="Espace réservé du texte 2">
            <a:extLst>
              <a:ext uri="{FF2B5EF4-FFF2-40B4-BE49-F238E27FC236}">
                <a16:creationId xmlns:a16="http://schemas.microsoft.com/office/drawing/2014/main" id="{2818A8A3-5C5D-468F-A156-238642EC2535}"/>
              </a:ext>
            </a:extLst>
          </p:cNvPr>
          <p:cNvSpPr>
            <a:spLocks noGrp="1"/>
          </p:cNvSpPr>
          <p:nvPr>
            <p:ph type="body" idx="1"/>
          </p:nvPr>
        </p:nvSpPr>
        <p:spPr>
          <a:xfrm>
            <a:off x="838200" y="4373819"/>
            <a:ext cx="10515600" cy="626548"/>
          </a:xfrm>
        </p:spPr>
        <p:txBody>
          <a:bodyPr>
            <a:noAutofit/>
          </a:bodyPr>
          <a:lstStyle/>
          <a:p>
            <a:pPr marL="114300" indent="0" algn="ctr">
              <a:buNone/>
            </a:pPr>
            <a:r>
              <a:rPr lang="fr-FR" sz="3200" dirty="0"/>
              <a:t>Que signifie la « neutralité axiologique » de la science ?</a:t>
            </a:r>
          </a:p>
        </p:txBody>
      </p:sp>
    </p:spTree>
    <p:extLst>
      <p:ext uri="{BB962C8B-B14F-4D97-AF65-F5344CB8AC3E}">
        <p14:creationId xmlns:p14="http://schemas.microsoft.com/office/powerpoint/2010/main" val="18063061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F6330-E7E7-6320-1DAE-F036AFA53B95}"/>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AF03247-93E5-4761-8843-73BF0DE540EE}"/>
              </a:ext>
            </a:extLst>
          </p:cNvPr>
          <p:cNvSpPr>
            <a:spLocks noGrp="1"/>
          </p:cNvSpPr>
          <p:nvPr>
            <p:ph type="title"/>
          </p:nvPr>
        </p:nvSpPr>
        <p:spPr>
          <a:xfrm>
            <a:off x="838200" y="2433044"/>
            <a:ext cx="10515600" cy="1325563"/>
          </a:xfrm>
        </p:spPr>
        <p:txBody>
          <a:bodyPr/>
          <a:lstStyle/>
          <a:p>
            <a:pPr algn="ctr"/>
            <a:r>
              <a:rPr lang="fr-FR" b="1" dirty="0">
                <a:solidFill>
                  <a:schemeClr val="bg1"/>
                </a:solidFill>
              </a:rPr>
              <a:t>Indications bibliographiques</a:t>
            </a:r>
          </a:p>
        </p:txBody>
      </p:sp>
    </p:spTree>
    <p:extLst>
      <p:ext uri="{BB962C8B-B14F-4D97-AF65-F5344CB8AC3E}">
        <p14:creationId xmlns:p14="http://schemas.microsoft.com/office/powerpoint/2010/main" val="42937583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8EE3C2D-66B5-4283-8156-F1F4911FFB1D}"/>
              </a:ext>
            </a:extLst>
          </p:cNvPr>
          <p:cNvSpPr>
            <a:spLocks noGrp="1"/>
          </p:cNvSpPr>
          <p:nvPr>
            <p:ph idx="1"/>
          </p:nvPr>
        </p:nvSpPr>
        <p:spPr>
          <a:xfrm>
            <a:off x="440266" y="425802"/>
            <a:ext cx="11108267" cy="2577042"/>
          </a:xfrm>
        </p:spPr>
        <p:txBody>
          <a:bodyPr>
            <a:normAutofit lnSpcReduction="10000"/>
          </a:bodyPr>
          <a:lstStyle/>
          <a:p>
            <a:pPr marL="0" indent="0">
              <a:buNone/>
            </a:pPr>
            <a:r>
              <a:rPr lang="fr-FR" dirty="0"/>
              <a:t>Pour approfondir, voir : COUTELLEC Léo, « Penser l’indissociabilité de l’éthique de la recherche, de l’intégrité scientifique et de la responsabilité sociale des sciences. Clarification conceptuelle, propositions épistémologiques », </a:t>
            </a:r>
            <a:r>
              <a:rPr lang="fr-FR" i="1" dirty="0"/>
              <a:t>Revue d'anthropologie des connaissances</a:t>
            </a:r>
            <a:r>
              <a:rPr lang="fr-FR" dirty="0"/>
              <a:t>, 2019/2 (Vol. 13, N°2), p. 381-398. DOI : 10.3917/rac.043.0381. URL : https://www.cairn.info/revue-anthropologie-des-connaissances-2019-2-page-381.htm</a:t>
            </a:r>
          </a:p>
          <a:p>
            <a:endParaRPr lang="fr-FR" dirty="0"/>
          </a:p>
        </p:txBody>
      </p:sp>
    </p:spTree>
    <p:extLst>
      <p:ext uri="{BB962C8B-B14F-4D97-AF65-F5344CB8AC3E}">
        <p14:creationId xmlns:p14="http://schemas.microsoft.com/office/powerpoint/2010/main" val="2465468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e 12">
            <a:extLst>
              <a:ext uri="{FF2B5EF4-FFF2-40B4-BE49-F238E27FC236}">
                <a16:creationId xmlns:a16="http://schemas.microsoft.com/office/drawing/2014/main" id="{2952C741-CF53-405E-A0BE-2E8DC3BB2B79}"/>
              </a:ext>
            </a:extLst>
          </p:cNvPr>
          <p:cNvSpPr/>
          <p:nvPr/>
        </p:nvSpPr>
        <p:spPr>
          <a:xfrm>
            <a:off x="4051886" y="2285227"/>
            <a:ext cx="3250435" cy="149744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atin typeface="Calibri" panose="020F0502020204030204" pitchFamily="34" charset="0"/>
                <a:cs typeface="Calibri" panose="020F0502020204030204" pitchFamily="34" charset="0"/>
              </a:rPr>
              <a:t>Valeurs de la science ?</a:t>
            </a:r>
          </a:p>
        </p:txBody>
      </p:sp>
    </p:spTree>
    <p:extLst>
      <p:ext uri="{BB962C8B-B14F-4D97-AF65-F5344CB8AC3E}">
        <p14:creationId xmlns:p14="http://schemas.microsoft.com/office/powerpoint/2010/main" val="1645436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e 12">
            <a:extLst>
              <a:ext uri="{FF2B5EF4-FFF2-40B4-BE49-F238E27FC236}">
                <a16:creationId xmlns:a16="http://schemas.microsoft.com/office/drawing/2014/main" id="{2952C741-CF53-405E-A0BE-2E8DC3BB2B79}"/>
              </a:ext>
            </a:extLst>
          </p:cNvPr>
          <p:cNvSpPr/>
          <p:nvPr/>
        </p:nvSpPr>
        <p:spPr>
          <a:xfrm>
            <a:off x="4051886" y="2285227"/>
            <a:ext cx="3250435" cy="149744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atin typeface="Calibri" panose="020F0502020204030204" pitchFamily="34" charset="0"/>
                <a:cs typeface="Calibri" panose="020F0502020204030204" pitchFamily="34" charset="0"/>
              </a:rPr>
              <a:t>Valeurs de la science</a:t>
            </a:r>
          </a:p>
        </p:txBody>
      </p:sp>
      <p:sp>
        <p:nvSpPr>
          <p:cNvPr id="3" name="ZoneTexte 2">
            <a:extLst>
              <a:ext uri="{FF2B5EF4-FFF2-40B4-BE49-F238E27FC236}">
                <a16:creationId xmlns:a16="http://schemas.microsoft.com/office/drawing/2014/main" id="{692C0AE7-EC39-45AF-8042-A61ADE35A364}"/>
              </a:ext>
            </a:extLst>
          </p:cNvPr>
          <p:cNvSpPr txBox="1"/>
          <p:nvPr/>
        </p:nvSpPr>
        <p:spPr>
          <a:xfrm>
            <a:off x="7392473" y="1752753"/>
            <a:ext cx="4181469" cy="30228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algn="ctr">
              <a:defRPr sz="2000" b="1">
                <a:solidFill>
                  <a:schemeClr val="lt1"/>
                </a:solidFill>
                <a:latin typeface="Calibri" panose="020F0502020204030204" pitchFamily="34" charset="0"/>
                <a:ea typeface="+mn-ea"/>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2800" i="1" dirty="0"/>
              <a:t>Ethos</a:t>
            </a:r>
            <a:r>
              <a:rPr lang="fr-FR" sz="2800" dirty="0"/>
              <a:t> de la recherche </a:t>
            </a:r>
            <a:r>
              <a:rPr lang="fr-FR" sz="2800" dirty="0">
                <a:solidFill>
                  <a:schemeClr val="bg1"/>
                </a:solidFill>
              </a:rPr>
              <a:t>scientifique (Merton) :</a:t>
            </a:r>
          </a:p>
          <a:p>
            <a:pPr algn="l"/>
            <a:r>
              <a:rPr lang="fr-FR" sz="2800" dirty="0">
                <a:solidFill>
                  <a:schemeClr val="bg1"/>
                </a:solidFill>
              </a:rPr>
              <a:t>1) Universalisme</a:t>
            </a:r>
          </a:p>
          <a:p>
            <a:pPr algn="l"/>
            <a:r>
              <a:rPr lang="fr-FR" sz="2800" dirty="0">
                <a:solidFill>
                  <a:schemeClr val="bg1"/>
                </a:solidFill>
              </a:rPr>
              <a:t>2) Communalisme</a:t>
            </a:r>
          </a:p>
          <a:p>
            <a:pPr algn="l"/>
            <a:r>
              <a:rPr lang="fr-FR" sz="2800" dirty="0">
                <a:solidFill>
                  <a:schemeClr val="bg1"/>
                </a:solidFill>
              </a:rPr>
              <a:t>3) Scepticisme organisé</a:t>
            </a:r>
          </a:p>
          <a:p>
            <a:pPr algn="l"/>
            <a:r>
              <a:rPr lang="fr-FR" sz="2800" dirty="0">
                <a:solidFill>
                  <a:schemeClr val="bg1"/>
                </a:solidFill>
              </a:rPr>
              <a:t>4) Caractère désintéressé de la recherche</a:t>
            </a:r>
          </a:p>
        </p:txBody>
      </p:sp>
      <p:sp>
        <p:nvSpPr>
          <p:cNvPr id="15" name="ZoneTexte 14">
            <a:extLst>
              <a:ext uri="{FF2B5EF4-FFF2-40B4-BE49-F238E27FC236}">
                <a16:creationId xmlns:a16="http://schemas.microsoft.com/office/drawing/2014/main" id="{966C8849-B979-42EA-B20D-0485BC00A78D}"/>
              </a:ext>
            </a:extLst>
          </p:cNvPr>
          <p:cNvSpPr txBox="1"/>
          <p:nvPr/>
        </p:nvSpPr>
        <p:spPr>
          <a:xfrm>
            <a:off x="311780" y="1538251"/>
            <a:ext cx="3490174" cy="9982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algn="ctr">
              <a:defRPr sz="2000" b="1">
                <a:solidFill>
                  <a:schemeClr val="lt1"/>
                </a:solidFill>
                <a:latin typeface="Calibri" panose="020F0502020204030204" pitchFamily="34" charset="0"/>
                <a:ea typeface="+mn-ea"/>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2800" dirty="0"/>
              <a:t>Bénéfices matériels du progrès technique</a:t>
            </a:r>
            <a:endParaRPr lang="fr-FR" sz="2800" dirty="0">
              <a:solidFill>
                <a:schemeClr val="bg1"/>
              </a:solidFill>
            </a:endParaRPr>
          </a:p>
        </p:txBody>
      </p:sp>
      <p:sp>
        <p:nvSpPr>
          <p:cNvPr id="16" name="ZoneTexte 15">
            <a:extLst>
              <a:ext uri="{FF2B5EF4-FFF2-40B4-BE49-F238E27FC236}">
                <a16:creationId xmlns:a16="http://schemas.microsoft.com/office/drawing/2014/main" id="{A2E17C75-DAD1-4EBE-BB8C-35EAD7D8FDE8}"/>
              </a:ext>
            </a:extLst>
          </p:cNvPr>
          <p:cNvSpPr txBox="1"/>
          <p:nvPr/>
        </p:nvSpPr>
        <p:spPr>
          <a:xfrm>
            <a:off x="311780" y="3181814"/>
            <a:ext cx="3490174" cy="159376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algn="ctr">
              <a:defRPr sz="2000" b="1">
                <a:solidFill>
                  <a:schemeClr val="lt1"/>
                </a:solidFill>
                <a:latin typeface="Calibri" panose="020F0502020204030204" pitchFamily="34" charset="0"/>
                <a:ea typeface="+mn-ea"/>
                <a:cs typeface="Calibri" panose="020F0502020204030204"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2800" dirty="0"/>
              <a:t>Bénéfices moraux du progrès scientifiques (idéal des Lumières)</a:t>
            </a:r>
            <a:endParaRPr lang="fr-FR" sz="2800" dirty="0">
              <a:solidFill>
                <a:schemeClr val="bg1"/>
              </a:solidFill>
            </a:endParaRPr>
          </a:p>
        </p:txBody>
      </p:sp>
    </p:spTree>
    <p:extLst>
      <p:ext uri="{BB962C8B-B14F-4D97-AF65-F5344CB8AC3E}">
        <p14:creationId xmlns:p14="http://schemas.microsoft.com/office/powerpoint/2010/main" val="335641000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8752F1E70B64EA27820ECF0BC5103" ma:contentTypeVersion="4" ma:contentTypeDescription="Crée un document." ma:contentTypeScope="" ma:versionID="ed45b23dbec467e9dc96f39125cb58bd">
  <xsd:schema xmlns:xsd="http://www.w3.org/2001/XMLSchema" xmlns:xs="http://www.w3.org/2001/XMLSchema" xmlns:p="http://schemas.microsoft.com/office/2006/metadata/properties" xmlns:ns2="ac32fb3d-da83-4d8b-bd4e-dc700d76f940" targetNamespace="http://schemas.microsoft.com/office/2006/metadata/properties" ma:root="true" ma:fieldsID="a542a27c133fc421a365fa5e6e7a8005" ns2:_="">
    <xsd:import namespace="ac32fb3d-da83-4d8b-bd4e-dc700d76f94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32fb3d-da83-4d8b-bd4e-dc700d76f9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369FC7-FABA-4E2B-AC92-0466BB242EE0}"/>
</file>

<file path=customXml/itemProps2.xml><?xml version="1.0" encoding="utf-8"?>
<ds:datastoreItem xmlns:ds="http://schemas.openxmlformats.org/officeDocument/2006/customXml" ds:itemID="{B29EF93A-E30D-4E5F-B4C9-E19194F8AC28}"/>
</file>

<file path=docProps/app.xml><?xml version="1.0" encoding="utf-8"?>
<Properties xmlns="http://schemas.openxmlformats.org/officeDocument/2006/extended-properties" xmlns:vt="http://schemas.openxmlformats.org/officeDocument/2006/docPropsVTypes">
  <Template/>
  <TotalTime>29070</TotalTime>
  <Words>3733</Words>
  <Application>Microsoft Office PowerPoint</Application>
  <PresentationFormat>Grand écran</PresentationFormat>
  <Paragraphs>232</Paragraphs>
  <Slides>71</Slides>
  <Notes>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71</vt:i4>
      </vt:variant>
    </vt:vector>
  </HeadingPairs>
  <TitlesOfParts>
    <vt:vector size="79" baseType="lpstr">
      <vt:lpstr>Alegreya</vt:lpstr>
      <vt:lpstr>-apple-system</vt:lpstr>
      <vt:lpstr>Arial</vt:lpstr>
      <vt:lpstr>Calibri</vt:lpstr>
      <vt:lpstr>Calibri Light</vt:lpstr>
      <vt:lpstr>Gotham Medium</vt:lpstr>
      <vt:lpstr>Wingdings</vt:lpstr>
      <vt:lpstr>Thème Office</vt:lpstr>
      <vt:lpstr>Ethique, sciences et techniques</vt:lpstr>
      <vt:lpstr>Présentation PowerPoint</vt:lpstr>
      <vt:lpstr>Ethique, sciences et techniques : rappels introductifs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L’éthique de la recherche : grands principes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L’axiologie de la science</vt:lpstr>
      <vt:lpstr>Présentation PowerPoint</vt:lpstr>
      <vt:lpstr>L’ethos de la science, selon R. K. Merton</vt:lpstr>
      <vt:lpstr>Les 4 normes de l’ethos de la science</vt:lpstr>
      <vt:lpstr>Les 4 normes de l’ethos de la science, selon R. K. Merton</vt:lpstr>
      <vt:lpstr>Les 4 normes de l’ethos de la science, selon R. K. Merton</vt:lpstr>
      <vt:lpstr>Les 4 normes de l’ethos de la science, selon R. K. Merton</vt:lpstr>
      <vt:lpstr>Les 4 normes de l’ethos de la science, selon R. K. Merton</vt:lpstr>
      <vt:lpstr>Les 4 normes de l’ethos de la science, selon R. K. Merton</vt:lpstr>
      <vt:lpstr>Présentation PowerPoint</vt:lpstr>
      <vt:lpstr>Présentation PowerPoint</vt:lpstr>
      <vt:lpstr>Fraudes médiatiques et autres</vt:lpstr>
      <vt:lpstr>Un cas célèbre de fraude : Andrew Wakefield et les effets secondaires du vaccin contre la rougeole</vt:lpstr>
      <vt:lpstr>Présentation PowerPoint</vt:lpstr>
      <vt:lpstr>Présentation PowerPoint</vt:lpstr>
      <vt:lpstr>Présentation PowerPoint</vt:lpstr>
      <vt:lpstr>Présentation PowerPoint</vt:lpstr>
      <vt:lpstr>Présentation PowerPoint</vt:lpstr>
      <vt:lpstr>Présentation PowerPoint</vt:lpstr>
      <vt:lpstr>Un cas de dilemme en recherche en algorithmique appliquée à la médecine : la responsabilité sociale du chercheur</vt:lpstr>
      <vt:lpstr>Présentation PowerPoint</vt:lpstr>
      <vt:lpstr>Présentation PowerPoint</vt:lpstr>
      <vt:lpstr>Présentation PowerPoint</vt:lpstr>
      <vt:lpstr>Présentation PowerPoint</vt:lpstr>
      <vt:lpstr>Présentation PowerPoint</vt:lpstr>
      <vt:lpstr>L’alerte éthique : la notion de « lanceur d’alerte »</vt:lpstr>
      <vt:lpstr>Imaginez la situation suivante (1/2) :</vt:lpstr>
      <vt:lpstr>Imaginez la situation suivante (2/2) :</vt:lpstr>
      <vt:lpstr>Réflexion sur les déterminants des décisions</vt:lpstr>
      <vt:lpstr>Présentation PowerPoint</vt:lpstr>
      <vt:lpstr>Ce qu’il s’est passé brièvement pour James Dunne</vt:lpstr>
      <vt:lpstr>D’autres cas célèbres de « lanceur d’alerte »</vt:lpstr>
      <vt:lpstr>Quelques célèbres lanceurs d’alerte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Indications bibliographiques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Alexis Weinberg</dc:creator>
  <cp:lastModifiedBy>Alexis Weinberg</cp:lastModifiedBy>
  <cp:revision>191</cp:revision>
  <dcterms:created xsi:type="dcterms:W3CDTF">2021-09-17T09:55:40Z</dcterms:created>
  <dcterms:modified xsi:type="dcterms:W3CDTF">2024-02-09T16:51:56Z</dcterms:modified>
</cp:coreProperties>
</file>